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9" r:id="rId6"/>
    <p:sldId id="265" r:id="rId7"/>
    <p:sldId id="261" r:id="rId8"/>
    <p:sldId id="270" r:id="rId9"/>
    <p:sldId id="262" r:id="rId10"/>
    <p:sldId id="263" r:id="rId11"/>
    <p:sldId id="260" r:id="rId12"/>
    <p:sldId id="264"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D6009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009A49-A43E-4331-8374-9D48C5135118}" type="datetimeFigureOut">
              <a:rPr lang="en-US" smtClean="0"/>
              <a:pPr/>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DAB67-428C-4DB6-8E55-2C19EB6EC7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009A49-A43E-4331-8374-9D48C5135118}" type="datetimeFigureOut">
              <a:rPr lang="en-US" smtClean="0"/>
              <a:pPr/>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DAB67-428C-4DB6-8E55-2C19EB6EC7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009A49-A43E-4331-8374-9D48C5135118}" type="datetimeFigureOut">
              <a:rPr lang="en-US" smtClean="0"/>
              <a:pPr/>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DAB67-428C-4DB6-8E55-2C19EB6EC7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009A49-A43E-4331-8374-9D48C5135118}" type="datetimeFigureOut">
              <a:rPr lang="en-US" smtClean="0"/>
              <a:pPr/>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DAB67-428C-4DB6-8E55-2C19EB6EC7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009A49-A43E-4331-8374-9D48C5135118}" type="datetimeFigureOut">
              <a:rPr lang="en-US" smtClean="0"/>
              <a:pPr/>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2DAB67-428C-4DB6-8E55-2C19EB6EC7F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009A49-A43E-4331-8374-9D48C5135118}" type="datetimeFigureOut">
              <a:rPr lang="en-US" smtClean="0"/>
              <a:pPr/>
              <a:t>6/13/2014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DAB67-428C-4DB6-8E55-2C19EB6EC7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009A49-A43E-4331-8374-9D48C5135118}" type="datetimeFigureOut">
              <a:rPr lang="en-US" smtClean="0"/>
              <a:pPr/>
              <a:t>6/13/2014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2DAB67-428C-4DB6-8E55-2C19EB6EC7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009A49-A43E-4331-8374-9D48C5135118}" type="datetimeFigureOut">
              <a:rPr lang="en-US" smtClean="0"/>
              <a:pPr/>
              <a:t>6/13/2014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2DAB67-428C-4DB6-8E55-2C19EB6EC7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09A49-A43E-4331-8374-9D48C5135118}" type="datetimeFigureOut">
              <a:rPr lang="en-US" smtClean="0"/>
              <a:pPr/>
              <a:t>6/13/2014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2DAB67-428C-4DB6-8E55-2C19EB6EC7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009A49-A43E-4331-8374-9D48C5135118}" type="datetimeFigureOut">
              <a:rPr lang="en-US" smtClean="0"/>
              <a:pPr/>
              <a:t>6/13/2014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DAB67-428C-4DB6-8E55-2C19EB6EC7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009A49-A43E-4331-8374-9D48C5135118}" type="datetimeFigureOut">
              <a:rPr lang="en-US" smtClean="0"/>
              <a:pPr/>
              <a:t>6/13/2014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2DAB67-428C-4DB6-8E55-2C19EB6EC7F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09A49-A43E-4331-8374-9D48C5135118}" type="datetimeFigureOut">
              <a:rPr lang="en-US" smtClean="0"/>
              <a:pPr/>
              <a:t>6/13/2014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2DAB67-428C-4DB6-8E55-2C19EB6EC7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H="1">
            <a:off x="8229600" y="152400"/>
            <a:ext cx="533400" cy="6400800"/>
          </a:xfrm>
        </p:spPr>
        <p:txBody>
          <a:bodyPr>
            <a:noAutofit/>
          </a:bodyPr>
          <a:lstStyle/>
          <a:p>
            <a:r>
              <a:rPr lang="sr-Latn-RS" sz="5400" b="1" dirty="0" smtClean="0">
                <a:solidFill>
                  <a:srgbClr val="FF0000"/>
                </a:solidFill>
                <a:latin typeface="+mn-lt"/>
              </a:rPr>
              <a:t>i</a:t>
            </a:r>
            <a:r>
              <a:rPr lang="sr-Latn-RS" sz="5400" b="1" dirty="0" smtClean="0">
                <a:latin typeface="+mn-lt"/>
              </a:rPr>
              <a:t>N</a:t>
            </a:r>
            <a:r>
              <a:rPr lang="sr-Latn-RS" sz="5400" b="1" dirty="0" smtClean="0">
                <a:solidFill>
                  <a:schemeClr val="accent1">
                    <a:lumMod val="75000"/>
                  </a:schemeClr>
                </a:solidFill>
                <a:latin typeface="+mn-lt"/>
              </a:rPr>
              <a:t>t</a:t>
            </a:r>
            <a:r>
              <a:rPr lang="sr-Latn-RS" sz="5400" b="1" dirty="0" smtClean="0">
                <a:solidFill>
                  <a:srgbClr val="00B050"/>
                </a:solidFill>
                <a:latin typeface="+mn-lt"/>
              </a:rPr>
              <a:t>e</a:t>
            </a:r>
            <a:r>
              <a:rPr lang="sr-Latn-RS" sz="5400" b="1" dirty="0" smtClean="0">
                <a:solidFill>
                  <a:srgbClr val="D60093"/>
                </a:solidFill>
                <a:latin typeface="+mn-lt"/>
              </a:rPr>
              <a:t>R</a:t>
            </a:r>
            <a:r>
              <a:rPr lang="sr-Latn-RS" sz="5400" b="1" dirty="0">
                <a:latin typeface="+mn-lt"/>
              </a:rPr>
              <a:t>v</a:t>
            </a:r>
            <a:r>
              <a:rPr lang="sr-Latn-RS" sz="5400" b="1" dirty="0" smtClean="0">
                <a:solidFill>
                  <a:srgbClr val="FFFF00"/>
                </a:solidFill>
                <a:latin typeface="+mn-lt"/>
              </a:rPr>
              <a:t>J</a:t>
            </a:r>
            <a:r>
              <a:rPr lang="sr-Latn-RS" sz="5400" b="1" dirty="0" smtClean="0">
                <a:latin typeface="+mn-lt"/>
              </a:rPr>
              <a:t>U</a:t>
            </a:r>
            <a:endParaRPr lang="en-US" sz="5400" b="1" dirty="0">
              <a:latin typeface="+mn-lt"/>
            </a:endParaRPr>
          </a:p>
        </p:txBody>
      </p:sp>
      <p:sp>
        <p:nvSpPr>
          <p:cNvPr id="3" name="Subtitle 2"/>
          <p:cNvSpPr>
            <a:spLocks noGrp="1"/>
          </p:cNvSpPr>
          <p:nvPr>
            <p:ph type="subTitle" idx="1"/>
          </p:nvPr>
        </p:nvSpPr>
        <p:spPr/>
        <p:txBody>
          <a:bodyPr/>
          <a:lstStyle/>
          <a:p>
            <a:endParaRPr lang="en-US" dirty="0"/>
          </a:p>
        </p:txBody>
      </p:sp>
      <p:pic>
        <p:nvPicPr>
          <p:cNvPr id="5" name="Picture 4" descr="imagesCA21QSZQ.jpg"/>
          <p:cNvPicPr>
            <a:picLocks noChangeAspect="1"/>
          </p:cNvPicPr>
          <p:nvPr/>
        </p:nvPicPr>
        <p:blipFill>
          <a:blip r:embed="rId2" cstate="print"/>
          <a:stretch>
            <a:fillRect/>
          </a:stretch>
        </p:blipFill>
        <p:spPr>
          <a:xfrm>
            <a:off x="457200" y="838200"/>
            <a:ext cx="7696200" cy="49625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a:lstStyle/>
          <a:p>
            <a:r>
              <a:rPr lang="sr-Latn-RS" b="1" dirty="0" smtClean="0"/>
              <a:t>AUTORIZACIJA</a:t>
            </a:r>
            <a:endParaRPr lang="en-US" b="1" dirty="0"/>
          </a:p>
        </p:txBody>
      </p:sp>
      <p:sp>
        <p:nvSpPr>
          <p:cNvPr id="5" name="Content Placeholder 4"/>
          <p:cNvSpPr>
            <a:spLocks noGrp="1"/>
          </p:cNvSpPr>
          <p:nvPr>
            <p:ph idx="1"/>
          </p:nvPr>
        </p:nvSpPr>
        <p:spPr>
          <a:xfrm>
            <a:off x="457200" y="1295400"/>
            <a:ext cx="8229600" cy="4830763"/>
          </a:xfrm>
        </p:spPr>
        <p:txBody>
          <a:bodyPr/>
          <a:lstStyle/>
          <a:p>
            <a:pPr>
              <a:buNone/>
            </a:pPr>
            <a:r>
              <a:rPr lang="sr-Latn-RS" sz="2400" dirty="0" smtClean="0"/>
              <a:t>     </a:t>
            </a:r>
          </a:p>
          <a:p>
            <a:pPr>
              <a:buNone/>
            </a:pPr>
            <a:r>
              <a:rPr lang="sr-Latn-RS" sz="2400" dirty="0" smtClean="0"/>
              <a:t>     Postupak u kome se intervju pre objavljivanja salje sagovorniku na uvid radi ispravljanja eventualnih grešaka i dobijanja sagovornikove saglasnosti da se tekst u predloženoj formi objavi- fer odnos!</a:t>
            </a:r>
          </a:p>
          <a:p>
            <a:pPr>
              <a:buNone/>
            </a:pPr>
            <a:r>
              <a:rPr lang="sr-Latn-RS" dirty="0" smtClean="0"/>
              <a:t>   </a:t>
            </a:r>
          </a:p>
          <a:p>
            <a:pPr>
              <a:buNone/>
            </a:pPr>
            <a:endParaRPr lang="en-US" dirty="0"/>
          </a:p>
        </p:txBody>
      </p:sp>
      <p:pic>
        <p:nvPicPr>
          <p:cNvPr id="6" name="Picture 5" descr="untitled.png"/>
          <p:cNvPicPr>
            <a:picLocks noChangeAspect="1"/>
          </p:cNvPicPr>
          <p:nvPr/>
        </p:nvPicPr>
        <p:blipFill>
          <a:blip r:embed="rId2" cstate="print"/>
          <a:stretch>
            <a:fillRect/>
          </a:stretch>
        </p:blipFill>
        <p:spPr>
          <a:xfrm>
            <a:off x="0" y="3429000"/>
            <a:ext cx="3276600" cy="342900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b="1" dirty="0" smtClean="0"/>
              <a:t>3 najčešća pitanja</a:t>
            </a:r>
            <a:endParaRPr lang="en-US" b="1" dirty="0"/>
          </a:p>
        </p:txBody>
      </p:sp>
      <p:sp>
        <p:nvSpPr>
          <p:cNvPr id="3" name="Content Placeholder 2"/>
          <p:cNvSpPr>
            <a:spLocks noGrp="1"/>
          </p:cNvSpPr>
          <p:nvPr>
            <p:ph idx="1"/>
          </p:nvPr>
        </p:nvSpPr>
        <p:spPr/>
        <p:txBody>
          <a:bodyPr/>
          <a:lstStyle/>
          <a:p>
            <a:r>
              <a:rPr lang="sr-Latn-RS" dirty="0" smtClean="0"/>
              <a:t>Koje dužine bi trebalo da bude?</a:t>
            </a:r>
          </a:p>
          <a:p>
            <a:pPr>
              <a:buNone/>
            </a:pPr>
            <a:endParaRPr lang="sr-Latn-RS" dirty="0"/>
          </a:p>
          <a:p>
            <a:r>
              <a:rPr lang="sr-Latn-RS" dirty="0" smtClean="0"/>
              <a:t>Ima li pun naslovni blok?</a:t>
            </a:r>
          </a:p>
          <a:p>
            <a:endParaRPr lang="sr-Latn-RS" dirty="0"/>
          </a:p>
          <a:p>
            <a:r>
              <a:rPr lang="sr-Latn-RS" dirty="0" smtClean="0"/>
              <a:t>Da li je autorizacija neophodna?</a:t>
            </a:r>
          </a:p>
          <a:p>
            <a:endParaRPr lang="sr-Latn-RS" dirty="0"/>
          </a:p>
          <a:p>
            <a:endParaRPr lang="en-US" dirty="0"/>
          </a:p>
        </p:txBody>
      </p:sp>
      <p:pic>
        <p:nvPicPr>
          <p:cNvPr id="4" name="Picture 3" descr="imagesCAIR03AD.jpg"/>
          <p:cNvPicPr>
            <a:picLocks noChangeAspect="1"/>
          </p:cNvPicPr>
          <p:nvPr/>
        </p:nvPicPr>
        <p:blipFill>
          <a:blip r:embed="rId2" cstate="print"/>
          <a:stretch>
            <a:fillRect/>
          </a:stretch>
        </p:blipFill>
        <p:spPr>
          <a:xfrm>
            <a:off x="6172200" y="1447800"/>
            <a:ext cx="2971800" cy="44958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sr-Latn-RS" b="1" dirty="0" smtClean="0"/>
              <a:t>Saveti za vođenje razgovora</a:t>
            </a:r>
            <a:endParaRPr lang="en-US" b="1" dirty="0"/>
          </a:p>
        </p:txBody>
      </p:sp>
      <p:sp>
        <p:nvSpPr>
          <p:cNvPr id="5" name="Content Placeholder 4"/>
          <p:cNvSpPr>
            <a:spLocks noGrp="1"/>
          </p:cNvSpPr>
          <p:nvPr>
            <p:ph idx="1"/>
          </p:nvPr>
        </p:nvSpPr>
        <p:spPr>
          <a:xfrm>
            <a:off x="457200" y="1219200"/>
            <a:ext cx="8229600" cy="4906963"/>
          </a:xfrm>
        </p:spPr>
        <p:txBody>
          <a:bodyPr>
            <a:noAutofit/>
          </a:bodyPr>
          <a:lstStyle/>
          <a:p>
            <a:r>
              <a:rPr lang="vi-VN" sz="2400" dirty="0" smtClean="0">
                <a:latin typeface="Calibri" pitchFamily="34" charset="0"/>
                <a:cs typeface="Calibri" pitchFamily="34" charset="0"/>
              </a:rPr>
              <a:t>Ne započinjite razgovor ako sagovornika niste oslobodili svih </a:t>
            </a:r>
            <a:r>
              <a:rPr lang="vi-VN" sz="2400" dirty="0" smtClean="0">
                <a:latin typeface="Calibri" pitchFamily="34" charset="0"/>
                <a:cs typeface="Calibri" pitchFamily="34" charset="0"/>
              </a:rPr>
              <a:t>strahova</a:t>
            </a:r>
            <a:endParaRPr lang="sr-Latn-RS" sz="2400" dirty="0" smtClean="0">
              <a:latin typeface="Calibri" pitchFamily="34" charset="0"/>
              <a:cs typeface="Calibri" pitchFamily="34" charset="0"/>
            </a:endParaRPr>
          </a:p>
          <a:p>
            <a:pPr>
              <a:buNone/>
            </a:pPr>
            <a:endParaRPr lang="vi-VN" sz="2400" dirty="0" smtClean="0">
              <a:latin typeface="Calibri" pitchFamily="34" charset="0"/>
              <a:cs typeface="Calibri" pitchFamily="34" charset="0"/>
            </a:endParaRPr>
          </a:p>
          <a:p>
            <a:pPr>
              <a:buNone/>
            </a:pPr>
            <a:endParaRPr lang="vi-VN" sz="2400" dirty="0" smtClean="0">
              <a:latin typeface="Calibri" pitchFamily="34" charset="0"/>
              <a:cs typeface="Calibri" pitchFamily="34" charset="0"/>
            </a:endParaRPr>
          </a:p>
          <a:p>
            <a:r>
              <a:rPr lang="vi-VN" sz="2400" dirty="0" smtClean="0">
                <a:latin typeface="Calibri" pitchFamily="34" charset="0"/>
                <a:cs typeface="Calibri" pitchFamily="34" charset="0"/>
              </a:rPr>
              <a:t>Ne plašite se da ćete ispasti neznalica. Dobar novinar ne mora sve da zna, ali mora da zna kome da se obrati (ko zna)</a:t>
            </a:r>
          </a:p>
          <a:p>
            <a:pPr>
              <a:buNone/>
            </a:pPr>
            <a:endParaRPr lang="vi-VN" sz="2400" dirty="0" smtClean="0">
              <a:latin typeface="Calibri" pitchFamily="34" charset="0"/>
              <a:cs typeface="Calibri" pitchFamily="34" charset="0"/>
            </a:endParaRPr>
          </a:p>
          <a:p>
            <a:pPr>
              <a:buNone/>
            </a:pPr>
            <a:endParaRPr lang="vi-VN" sz="2400" dirty="0" smtClean="0">
              <a:latin typeface="Calibri" pitchFamily="34" charset="0"/>
              <a:cs typeface="Calibri" pitchFamily="34" charset="0"/>
            </a:endParaRPr>
          </a:p>
          <a:p>
            <a:r>
              <a:rPr lang="vi-VN" sz="2400" dirty="0" smtClean="0">
                <a:latin typeface="Calibri" pitchFamily="34" charset="0"/>
                <a:cs typeface="Calibri" pitchFamily="34" charset="0"/>
              </a:rPr>
              <a:t>Cilj je da navedete osobu da govori o bilo čemu, ne bi li počela pričati i o onome zbog čega ste tu.</a:t>
            </a:r>
          </a:p>
          <a:p>
            <a:endParaRPr lang="en-US" sz="24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sr-Latn-RS" dirty="0" smtClean="0"/>
              <a:t>da/ne pitanja </a:t>
            </a:r>
          </a:p>
          <a:p>
            <a:r>
              <a:rPr lang="sr-Latn-RS" dirty="0" smtClean="0"/>
              <a:t>pitanja koja vode u monolog </a:t>
            </a:r>
            <a:r>
              <a:rPr lang="sr-Latn-RS" sz="1400" dirty="0" smtClean="0"/>
              <a:t>(</a:t>
            </a:r>
            <a:r>
              <a:rPr lang="sr-Latn-RS" dirty="0" smtClean="0"/>
              <a:t> </a:t>
            </a:r>
            <a:r>
              <a:rPr lang="sr-Latn-RS" sz="1400" dirty="0" smtClean="0"/>
              <a:t>kao prva osoba u kampanji za čišćenje grada od porno prodavnica, šta </a:t>
            </a:r>
            <a:r>
              <a:rPr lang="sr-Latn-RS" sz="1400" dirty="0" smtClean="0"/>
              <a:t>mislite</a:t>
            </a:r>
            <a:r>
              <a:rPr lang="sr-Latn-RS" sz="1400" dirty="0" smtClean="0"/>
              <a:t>, u čemu je problem</a:t>
            </a:r>
            <a:r>
              <a:rPr lang="sr-Latn-RS" sz="1400" dirty="0" smtClean="0"/>
              <a:t>?- </a:t>
            </a:r>
            <a:r>
              <a:rPr lang="sr-Latn-RS" sz="1400" dirty="0" smtClean="0"/>
              <a:t>Koji je glavni razlog vašeg protivljenja porno prodavnicama?)</a:t>
            </a:r>
          </a:p>
          <a:p>
            <a:r>
              <a:rPr lang="sr-Latn-RS" dirty="0" smtClean="0"/>
              <a:t>kratko i jasno pitanje </a:t>
            </a:r>
            <a:r>
              <a:rPr lang="sr-Latn-RS" sz="1400" dirty="0" smtClean="0"/>
              <a:t>(Da se vratimo na vašu primedbu o vlasnicima koji napuštaju svoje ljubimce, da li smatrate da bi to trebalo kazniti, mislim preduzeti mere protiv njih jer se to često dešava, dobiju ih na poklon, pa shvate da ih ne </a:t>
            </a:r>
            <a:r>
              <a:rPr lang="sr-Latn-RS" sz="1400" dirty="0" smtClean="0"/>
              <a:t>žele?-Kakvu </a:t>
            </a:r>
            <a:r>
              <a:rPr lang="sr-Latn-RS" sz="1400" dirty="0" smtClean="0"/>
              <a:t>kaznenu politiku biste odredili protiv onih koji napuštaju ljubimce?)</a:t>
            </a:r>
            <a:endParaRPr lang="sr-Latn-RS" dirty="0" smtClean="0"/>
          </a:p>
          <a:p>
            <a:r>
              <a:rPr lang="sr-Latn-RS" dirty="0" smtClean="0"/>
              <a:t>izbegavati dvostruka pitanja </a:t>
            </a:r>
            <a:r>
              <a:rPr lang="sr-Latn-RS" sz="1400" dirty="0" smtClean="0"/>
              <a:t>( U kojoj formi će biti demonstracije i da li mislite da će ih opština primetiti?, Kakav oblik demonstracija planirate?... Kakav će efekat, po Vašem mišljenju, one imati na opštinsko veće?)</a:t>
            </a:r>
            <a:endParaRPr lang="sr-Latn-RS" dirty="0" smtClean="0"/>
          </a:p>
          <a:p>
            <a:r>
              <a:rPr lang="sr-Latn-RS" dirty="0" smtClean="0"/>
              <a:t>i</a:t>
            </a:r>
            <a:r>
              <a:rPr lang="sr-Latn-RS" dirty="0" smtClean="0"/>
              <a:t>zbegavanje </a:t>
            </a:r>
            <a:r>
              <a:rPr lang="sr-Latn-RS" dirty="0" smtClean="0"/>
              <a:t>komentara i pitanja </a:t>
            </a:r>
            <a:r>
              <a:rPr lang="sr-Latn-RS" sz="1400" dirty="0" smtClean="0"/>
              <a:t>( Večerašnja premijera filma bila je fenomenala. Aplauz koji je trajao nekoliko minuta, nasmejana lica...)</a:t>
            </a:r>
            <a:endParaRPr lang="sr-Latn-RS" dirty="0" smtClean="0"/>
          </a:p>
          <a:p>
            <a:endParaRPr lang="sr-Latn-RS" dirty="0" smtClean="0"/>
          </a:p>
          <a:p>
            <a:endParaRPr lang="en-US" dirty="0"/>
          </a:p>
        </p:txBody>
      </p:sp>
      <p:pic>
        <p:nvPicPr>
          <p:cNvPr id="4" name="Picture 3" descr="1.jpg"/>
          <p:cNvPicPr>
            <a:picLocks noChangeAspect="1"/>
          </p:cNvPicPr>
          <p:nvPr/>
        </p:nvPicPr>
        <p:blipFill>
          <a:blip r:embed="rId2" cstate="print"/>
          <a:stretch>
            <a:fillRect/>
          </a:stretch>
        </p:blipFill>
        <p:spPr>
          <a:xfrm>
            <a:off x="3505200" y="0"/>
            <a:ext cx="2143125" cy="214312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b="1" dirty="0" smtClean="0"/>
              <a:t>ZADATAK</a:t>
            </a:r>
            <a:endParaRPr lang="en-US" b="1" dirty="0"/>
          </a:p>
        </p:txBody>
      </p:sp>
      <p:sp>
        <p:nvSpPr>
          <p:cNvPr id="3" name="Content Placeholder 2"/>
          <p:cNvSpPr>
            <a:spLocks noGrp="1"/>
          </p:cNvSpPr>
          <p:nvPr>
            <p:ph idx="1"/>
          </p:nvPr>
        </p:nvSpPr>
        <p:spPr/>
        <p:txBody>
          <a:bodyPr/>
          <a:lstStyle/>
          <a:p>
            <a:pPr>
              <a:buNone/>
            </a:pPr>
            <a:endParaRPr lang="sr-Latn-RS" dirty="0" smtClean="0"/>
          </a:p>
          <a:p>
            <a:pPr>
              <a:buNone/>
            </a:pPr>
            <a:endParaRPr lang="sr-Latn-RS" dirty="0" smtClean="0"/>
          </a:p>
          <a:p>
            <a:pPr>
              <a:buNone/>
            </a:pPr>
            <a:endParaRPr lang="sr-Latn-RS" dirty="0" smtClean="0"/>
          </a:p>
          <a:p>
            <a:pPr>
              <a:buNone/>
            </a:pPr>
            <a:endParaRPr lang="en-US" dirty="0"/>
          </a:p>
        </p:txBody>
      </p:sp>
      <p:pic>
        <p:nvPicPr>
          <p:cNvPr id="4" name="Picture 3" descr="2.png"/>
          <p:cNvPicPr>
            <a:picLocks noChangeAspect="1"/>
          </p:cNvPicPr>
          <p:nvPr/>
        </p:nvPicPr>
        <p:blipFill>
          <a:blip r:embed="rId2" cstate="print"/>
          <a:stretch>
            <a:fillRect/>
          </a:stretch>
        </p:blipFill>
        <p:spPr>
          <a:xfrm>
            <a:off x="838200" y="1371600"/>
            <a:ext cx="7620000" cy="48006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5"/>
          <p:cNvSpPr>
            <a:spLocks noGrp="1"/>
          </p:cNvSpPr>
          <p:nvPr>
            <p:ph idx="1"/>
          </p:nvPr>
        </p:nvSpPr>
        <p:spPr bwMode="auto">
          <a:xfrm>
            <a:off x="0" y="0"/>
            <a:ext cx="9144000" cy="6858000"/>
          </a:xfrm>
          <a:prstGeom prst="rect">
            <a:avLst/>
          </a:prstGeom>
          <a:solidFill>
            <a:schemeClr val="accent1">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ctr" eaLnBrk="1" hangingPunct="1">
              <a:buFont typeface="Wingdings 3" pitchFamily="18" charset="2"/>
              <a:buNone/>
              <a:defRPr/>
            </a:pPr>
            <a:endParaRPr lang="sr-Latn-RS" sz="6000" dirty="0" smtClean="0"/>
          </a:p>
          <a:p>
            <a:pPr algn="ctr" eaLnBrk="1" hangingPunct="1">
              <a:buFont typeface="Wingdings 3" pitchFamily="18" charset="2"/>
              <a:buNone/>
              <a:defRPr/>
            </a:pPr>
            <a:endParaRPr lang="sr-Latn-RS" sz="6000" b="1" dirty="0" smtClean="0">
              <a:solidFill>
                <a:schemeClr val="bg1"/>
              </a:solidFill>
            </a:endParaRPr>
          </a:p>
          <a:p>
            <a:pPr algn="ctr" eaLnBrk="1" hangingPunct="1">
              <a:buFont typeface="Wingdings 3" pitchFamily="18" charset="2"/>
              <a:buNone/>
              <a:defRPr/>
            </a:pPr>
            <a:r>
              <a:rPr lang="sr-Latn-RS" sz="6000" b="1" dirty="0" smtClean="0">
                <a:solidFill>
                  <a:schemeClr val="bg1"/>
                </a:solidFill>
              </a:rPr>
              <a:t>HVALA NA PAŽNJI !</a:t>
            </a:r>
          </a:p>
          <a:p>
            <a:pPr algn="ctr" eaLnBrk="1" hangingPunct="1">
              <a:buFont typeface="Wingdings 3" pitchFamily="18" charset="2"/>
              <a:buNone/>
              <a:defRPr/>
            </a:pPr>
            <a:endParaRPr lang="sr-Latn-RS" sz="6000" b="1" dirty="0" smtClean="0">
              <a:solidFill>
                <a:schemeClr val="bg1"/>
              </a:solidFill>
            </a:endParaRPr>
          </a:p>
          <a:p>
            <a:pPr algn="ctr" eaLnBrk="1" hangingPunct="1">
              <a:buFont typeface="Wingdings 3" pitchFamily="18" charset="2"/>
              <a:buNone/>
              <a:defRPr/>
            </a:pPr>
            <a:r>
              <a:rPr lang="sr-Latn-RS" sz="2800" b="1" dirty="0" smtClean="0">
                <a:solidFill>
                  <a:schemeClr val="bg1"/>
                </a:solidFill>
              </a:rPr>
              <a:t>novinarskaradionica@gmail.com</a:t>
            </a:r>
            <a:endParaRPr lang="en-US" sz="2800" b="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096000" cy="2087562"/>
          </a:xfrm>
        </p:spPr>
        <p:txBody>
          <a:bodyPr>
            <a:normAutofit/>
          </a:bodyPr>
          <a:lstStyle/>
          <a:p>
            <a:r>
              <a:rPr lang="sr-Latn-RS" sz="2400" dirty="0"/>
              <a:t>n</a:t>
            </a:r>
            <a:r>
              <a:rPr lang="sr-Latn-RS" sz="2400" dirty="0" smtClean="0"/>
              <a:t>ajzastupljeniji i najpopularniji oblik izražavanja</a:t>
            </a:r>
            <a:endParaRPr lang="en-US" sz="2400" dirty="0"/>
          </a:p>
        </p:txBody>
      </p:sp>
      <p:pic>
        <p:nvPicPr>
          <p:cNvPr id="4" name="Content Placeholder 3" descr="imagesCA2LKG5J.jpg"/>
          <p:cNvPicPr>
            <a:picLocks noGrp="1" noChangeAspect="1"/>
          </p:cNvPicPr>
          <p:nvPr>
            <p:ph idx="1"/>
          </p:nvPr>
        </p:nvPicPr>
        <p:blipFill>
          <a:blip r:embed="rId2" cstate="print"/>
          <a:stretch>
            <a:fillRect/>
          </a:stretch>
        </p:blipFill>
        <p:spPr>
          <a:xfrm>
            <a:off x="0" y="3200400"/>
            <a:ext cx="6019800" cy="3505200"/>
          </a:xfrm>
        </p:spPr>
      </p:pic>
      <p:pic>
        <p:nvPicPr>
          <p:cNvPr id="5" name="Picture 4" descr="imagesCA9M6DN4.jpg"/>
          <p:cNvPicPr>
            <a:picLocks noChangeAspect="1"/>
          </p:cNvPicPr>
          <p:nvPr/>
        </p:nvPicPr>
        <p:blipFill>
          <a:blip r:embed="rId3" cstate="print"/>
          <a:stretch>
            <a:fillRect/>
          </a:stretch>
        </p:blipFill>
        <p:spPr>
          <a:xfrm>
            <a:off x="6019800" y="0"/>
            <a:ext cx="3124200" cy="2209800"/>
          </a:xfrm>
          <a:prstGeom prst="rect">
            <a:avLst/>
          </a:prstGeom>
        </p:spPr>
      </p:pic>
      <p:sp>
        <p:nvSpPr>
          <p:cNvPr id="6" name="TextBox 5"/>
          <p:cNvSpPr txBox="1"/>
          <p:nvPr/>
        </p:nvSpPr>
        <p:spPr>
          <a:xfrm>
            <a:off x="4724400" y="1981200"/>
            <a:ext cx="4267200" cy="461665"/>
          </a:xfrm>
          <a:prstGeom prst="rect">
            <a:avLst/>
          </a:prstGeom>
          <a:noFill/>
        </p:spPr>
        <p:txBody>
          <a:bodyPr wrap="square" rtlCol="0">
            <a:spAutoFit/>
          </a:bodyPr>
          <a:lstStyle/>
          <a:p>
            <a:r>
              <a:rPr lang="sr-Latn-RS" sz="2400" dirty="0"/>
              <a:t>t</a:t>
            </a:r>
            <a:r>
              <a:rPr lang="sr-Latn-RS" sz="2400" dirty="0" smtClean="0"/>
              <a:t>alk show</a:t>
            </a:r>
            <a:endParaRPr lang="en-US" sz="2400" dirty="0"/>
          </a:p>
        </p:txBody>
      </p:sp>
      <p:sp>
        <p:nvSpPr>
          <p:cNvPr id="7" name="TextBox 6"/>
          <p:cNvSpPr txBox="1"/>
          <p:nvPr/>
        </p:nvSpPr>
        <p:spPr>
          <a:xfrm>
            <a:off x="5638800" y="3352800"/>
            <a:ext cx="3200400" cy="1785104"/>
          </a:xfrm>
          <a:prstGeom prst="rect">
            <a:avLst/>
          </a:prstGeom>
          <a:noFill/>
        </p:spPr>
        <p:txBody>
          <a:bodyPr wrap="square" rtlCol="0">
            <a:spAutoFit/>
          </a:bodyPr>
          <a:lstStyle/>
          <a:p>
            <a:pPr marL="342900" indent="-342900">
              <a:buAutoNum type="alphaLcParenR"/>
            </a:pPr>
            <a:r>
              <a:rPr lang="sr-Latn-RS" sz="2400" dirty="0" smtClean="0"/>
              <a:t>1836. Gordon Benet</a:t>
            </a:r>
          </a:p>
          <a:p>
            <a:pPr marL="342900" indent="-342900">
              <a:buAutoNum type="alphaLcParenR"/>
            </a:pPr>
            <a:r>
              <a:rPr lang="sr-Latn-RS" sz="2400" dirty="0" smtClean="0"/>
              <a:t>1861. Grilij</a:t>
            </a:r>
          </a:p>
          <a:p>
            <a:pPr marL="342900" indent="-342900">
              <a:buAutoNum type="alphaLcParenR"/>
            </a:pPr>
            <a:endParaRPr lang="sr-Latn-RS" dirty="0"/>
          </a:p>
          <a:p>
            <a:pPr marL="342900" indent="-342900"/>
            <a:r>
              <a:rPr lang="sr-Latn-RS" dirty="0" smtClean="0"/>
              <a:t>              </a:t>
            </a:r>
            <a:r>
              <a:rPr lang="sr-Latn-RS" sz="4400" dirty="0" smtClean="0"/>
              <a:t>1927.</a:t>
            </a:r>
            <a:endParaRPr lang="sr-Latn-R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609600"/>
            <a:ext cx="8686800" cy="5791200"/>
          </a:xfrm>
        </p:spPr>
        <p:txBody>
          <a:bodyPr>
            <a:normAutofit lnSpcReduction="10000"/>
          </a:bodyPr>
          <a:lstStyle/>
          <a:p>
            <a:pPr marL="514350" indent="-514350">
              <a:buNone/>
            </a:pPr>
            <a:r>
              <a:rPr lang="sr-Latn-RS" sz="2400" b="1" dirty="0" smtClean="0">
                <a:solidFill>
                  <a:srgbClr val="FF0000"/>
                </a:solidFill>
              </a:rPr>
              <a:t>METOD</a:t>
            </a:r>
            <a:r>
              <a:rPr lang="sr-Latn-RS" sz="2400" b="1" dirty="0" smtClean="0"/>
              <a:t> </a:t>
            </a:r>
            <a:r>
              <a:rPr lang="sr-Latn-RS" sz="2400" dirty="0" smtClean="0"/>
              <a:t>prikupljanja podataka</a:t>
            </a:r>
          </a:p>
          <a:p>
            <a:pPr marL="514350" indent="-514350">
              <a:buNone/>
            </a:pPr>
            <a:endParaRPr lang="sr-Latn-RS" sz="2400" dirty="0"/>
          </a:p>
          <a:p>
            <a:pPr marL="514350" indent="-514350">
              <a:buNone/>
            </a:pPr>
            <a:r>
              <a:rPr lang="sr-Latn-RS" sz="1800" dirty="0" smtClean="0"/>
              <a:t>- za sve ostale oblike novinarskog izražavanja</a:t>
            </a:r>
          </a:p>
          <a:p>
            <a:pPr marL="514350" indent="-514350">
              <a:buNone/>
            </a:pPr>
            <a:r>
              <a:rPr lang="sr-Latn-RS" sz="1800" dirty="0" smtClean="0"/>
              <a:t>- od merodavne ličnosti dobija mišljenje</a:t>
            </a:r>
          </a:p>
          <a:p>
            <a:pPr marL="514350" indent="-514350">
              <a:buNone/>
            </a:pPr>
            <a:r>
              <a:rPr lang="sr-Latn-RS" sz="1800" dirty="0" smtClean="0"/>
              <a:t>- fundamentalni akt istraživačkog novinarstva</a:t>
            </a:r>
          </a:p>
          <a:p>
            <a:pPr marL="514350" indent="-514350">
              <a:buNone/>
            </a:pPr>
            <a:endParaRPr lang="sr-Latn-RS" sz="2400" dirty="0" smtClean="0"/>
          </a:p>
          <a:p>
            <a:pPr marL="514350" indent="-514350"/>
            <a:endParaRPr lang="sr-Latn-RS" sz="1800" dirty="0" smtClean="0"/>
          </a:p>
          <a:p>
            <a:pPr marL="514350" indent="-514350">
              <a:buFont typeface="+mj-lt"/>
              <a:buAutoNum type="arabicPeriod"/>
            </a:pPr>
            <a:endParaRPr lang="sr-Latn-RS" sz="2400" b="1" dirty="0"/>
          </a:p>
          <a:p>
            <a:pPr marL="514350" indent="-514350">
              <a:buNone/>
            </a:pPr>
            <a:endParaRPr lang="sr-Latn-RS" sz="2400" b="1" dirty="0" smtClean="0"/>
          </a:p>
          <a:p>
            <a:pPr marL="514350" indent="-514350">
              <a:buNone/>
            </a:pPr>
            <a:endParaRPr lang="sr-Latn-RS" sz="2400" b="1" dirty="0" smtClean="0"/>
          </a:p>
          <a:p>
            <a:pPr marL="514350" indent="-514350">
              <a:buNone/>
            </a:pPr>
            <a:endParaRPr lang="sr-Latn-RS" sz="2400" b="1" dirty="0" smtClean="0">
              <a:solidFill>
                <a:srgbClr val="FF0000"/>
              </a:solidFill>
            </a:endParaRPr>
          </a:p>
          <a:p>
            <a:pPr marL="514350" indent="-514350">
              <a:buNone/>
            </a:pPr>
            <a:endParaRPr lang="sr-Latn-RS" sz="2400" b="1" dirty="0">
              <a:solidFill>
                <a:srgbClr val="FF0000"/>
              </a:solidFill>
            </a:endParaRPr>
          </a:p>
          <a:p>
            <a:pPr marL="514350" indent="-514350">
              <a:buNone/>
            </a:pPr>
            <a:r>
              <a:rPr lang="sr-Latn-RS" sz="2400" b="1" dirty="0" smtClean="0">
                <a:solidFill>
                  <a:srgbClr val="FF0000"/>
                </a:solidFill>
              </a:rPr>
              <a:t>SAMOSTALAN ŽANROVSKI OBLIK </a:t>
            </a:r>
            <a:r>
              <a:rPr lang="sr-Latn-RS" sz="2400" dirty="0" smtClean="0"/>
              <a:t>u kome novinar, u ime javnosti,</a:t>
            </a:r>
          </a:p>
          <a:p>
            <a:pPr marL="514350" indent="-514350">
              <a:buNone/>
            </a:pPr>
            <a:r>
              <a:rPr lang="sr-Latn-RS" sz="2400" dirty="0" smtClean="0"/>
              <a:t>sagovornika pita ono što bi najviše interesovalo njegove čitaoce, </a:t>
            </a:r>
          </a:p>
          <a:p>
            <a:pPr marL="514350" indent="-514350">
              <a:buNone/>
            </a:pPr>
            <a:r>
              <a:rPr lang="sr-Latn-RS" sz="2400" dirty="0" smtClean="0"/>
              <a:t>slušaoce i gledaoce</a:t>
            </a:r>
            <a:endParaRPr lang="en-US" sz="2400" dirty="0" smtClean="0"/>
          </a:p>
          <a:p>
            <a:pPr marL="514350" indent="-514350">
              <a:buFont typeface="+mj-lt"/>
              <a:buAutoNum type="arabicPeriod"/>
            </a:pPr>
            <a:endParaRPr lang="sr-Latn-RS" sz="2400" b="1" dirty="0"/>
          </a:p>
          <a:p>
            <a:pPr marL="514350" indent="-514350">
              <a:buNone/>
            </a:pPr>
            <a:endParaRPr lang="sr-Latn-RS" sz="2400" b="1" dirty="0" smtClean="0"/>
          </a:p>
        </p:txBody>
      </p:sp>
      <p:pic>
        <p:nvPicPr>
          <p:cNvPr id="6" name="Picture 5" descr="8.png"/>
          <p:cNvPicPr>
            <a:picLocks noChangeAspect="1"/>
          </p:cNvPicPr>
          <p:nvPr/>
        </p:nvPicPr>
        <p:blipFill>
          <a:blip r:embed="rId2" cstate="print"/>
          <a:stretch>
            <a:fillRect/>
          </a:stretch>
        </p:blipFill>
        <p:spPr>
          <a:xfrm>
            <a:off x="6400800" y="304800"/>
            <a:ext cx="2743200" cy="4191000"/>
          </a:xfrm>
          <a:prstGeom prst="rect">
            <a:avLst/>
          </a:prstGeom>
        </p:spPr>
      </p:pic>
      <p:pic>
        <p:nvPicPr>
          <p:cNvPr id="7" name="Picture 6" descr="9.jpg"/>
          <p:cNvPicPr>
            <a:picLocks noChangeAspect="1"/>
          </p:cNvPicPr>
          <p:nvPr/>
        </p:nvPicPr>
        <p:blipFill>
          <a:blip r:embed="rId3" cstate="print"/>
          <a:stretch>
            <a:fillRect/>
          </a:stretch>
        </p:blipFill>
        <p:spPr>
          <a:xfrm rot="734797">
            <a:off x="445288" y="2568570"/>
            <a:ext cx="1463344" cy="2200056"/>
          </a:xfrm>
          <a:prstGeom prst="ellipse">
            <a:avLst/>
          </a:prstGeom>
          <a:ln>
            <a:noFill/>
          </a:ln>
          <a:effectLst>
            <a:softEdge rad="112500"/>
          </a:effectLst>
        </p:spPr>
      </p:pic>
      <p:pic>
        <p:nvPicPr>
          <p:cNvPr id="8" name="Picture 7" descr="imagesCA94ZOTE.jpg"/>
          <p:cNvPicPr>
            <a:picLocks noChangeAspect="1"/>
          </p:cNvPicPr>
          <p:nvPr/>
        </p:nvPicPr>
        <p:blipFill>
          <a:blip r:embed="rId4" cstate="print"/>
          <a:stretch>
            <a:fillRect/>
          </a:stretch>
        </p:blipFill>
        <p:spPr>
          <a:xfrm>
            <a:off x="3124200" y="2590800"/>
            <a:ext cx="3124200" cy="2286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81200"/>
            <a:ext cx="8229600" cy="1143000"/>
          </a:xfrm>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1"/>
            <a:ext cx="2667000" cy="1828800"/>
          </a:xfrm>
        </p:spPr>
        <p:txBody>
          <a:bodyPr/>
          <a:lstStyle/>
          <a:p>
            <a:pPr marL="514350" indent="-514350"/>
            <a:r>
              <a:rPr lang="sr-Latn-RS" sz="1600" dirty="0"/>
              <a:t>k</a:t>
            </a:r>
            <a:r>
              <a:rPr lang="sr-Latn-RS" sz="1600" dirty="0" smtClean="0"/>
              <a:t>lasicni</a:t>
            </a:r>
          </a:p>
          <a:p>
            <a:pPr marL="514350" indent="-514350"/>
            <a:r>
              <a:rPr lang="sr-Latn-RS" sz="1600" dirty="0" smtClean="0"/>
              <a:t>interpretativni</a:t>
            </a:r>
          </a:p>
          <a:p>
            <a:pPr marL="514350" indent="-514350"/>
            <a:r>
              <a:rPr lang="sr-Latn-RS" sz="1600" dirty="0" smtClean="0"/>
              <a:t>reportažni</a:t>
            </a:r>
          </a:p>
          <a:p>
            <a:pPr marL="514350" indent="-514350"/>
            <a:r>
              <a:rPr lang="sr-Latn-RS" sz="1600" dirty="0" smtClean="0"/>
              <a:t>kolektivni</a:t>
            </a:r>
          </a:p>
          <a:p>
            <a:pPr marL="514350" indent="-514350"/>
            <a:r>
              <a:rPr lang="sr-Latn-RS" sz="1600" i="1" dirty="0"/>
              <a:t>k</a:t>
            </a:r>
            <a:r>
              <a:rPr lang="sr-Latn-RS" sz="1600" i="1" dirty="0" smtClean="0"/>
              <a:t>onferencija za štampu</a:t>
            </a:r>
          </a:p>
          <a:p>
            <a:pPr marL="514350" indent="-514350"/>
            <a:r>
              <a:rPr lang="sr-Latn-RS" sz="1600" i="1" dirty="0"/>
              <a:t>a</a:t>
            </a:r>
            <a:r>
              <a:rPr lang="sr-Latn-RS" sz="1600" i="1" dirty="0" smtClean="0"/>
              <a:t>nketa</a:t>
            </a:r>
          </a:p>
          <a:p>
            <a:pPr marL="514350" indent="-514350">
              <a:buFontTx/>
              <a:buChar char="-"/>
            </a:pPr>
            <a:endParaRPr lang="sr-Latn-RS" dirty="0" smtClean="0"/>
          </a:p>
          <a:p>
            <a:pPr marL="514350" indent="-514350">
              <a:buFontTx/>
              <a:buChar char="-"/>
            </a:pPr>
            <a:endParaRPr lang="sr-Latn-RS" dirty="0" smtClean="0"/>
          </a:p>
          <a:p>
            <a:pPr marL="514350" indent="-514350">
              <a:buFontTx/>
              <a:buChar char="-"/>
            </a:pPr>
            <a:endParaRPr lang="sr-Latn-RS" dirty="0" smtClean="0"/>
          </a:p>
          <a:p>
            <a:pPr marL="514350" indent="-514350">
              <a:buFontTx/>
              <a:buChar char="-"/>
            </a:pPr>
            <a:endParaRPr lang="en-US" dirty="0"/>
          </a:p>
        </p:txBody>
      </p:sp>
      <p:sp>
        <p:nvSpPr>
          <p:cNvPr id="5" name="TextBox 4"/>
          <p:cNvSpPr txBox="1"/>
          <p:nvPr/>
        </p:nvSpPr>
        <p:spPr>
          <a:xfrm>
            <a:off x="5181600" y="0"/>
            <a:ext cx="2286000" cy="1261884"/>
          </a:xfrm>
          <a:prstGeom prst="rect">
            <a:avLst/>
          </a:prstGeom>
          <a:noFill/>
        </p:spPr>
        <p:txBody>
          <a:bodyPr wrap="square" rtlCol="0">
            <a:spAutoFit/>
          </a:bodyPr>
          <a:lstStyle/>
          <a:p>
            <a:pPr>
              <a:buFont typeface="Arial" pitchFamily="34" charset="0"/>
              <a:buChar char="•"/>
            </a:pPr>
            <a:r>
              <a:rPr lang="sr-Latn-RS" sz="1600" dirty="0"/>
              <a:t> </a:t>
            </a:r>
            <a:r>
              <a:rPr lang="sr-Latn-RS" sz="1600" dirty="0" smtClean="0"/>
              <a:t>     klasičan</a:t>
            </a:r>
          </a:p>
          <a:p>
            <a:pPr>
              <a:buFont typeface="Arial" pitchFamily="34" charset="0"/>
              <a:buChar char="•"/>
            </a:pPr>
            <a:r>
              <a:rPr lang="sr-Latn-RS" sz="1600" i="1" dirty="0" smtClean="0"/>
              <a:t>     improvizovani</a:t>
            </a:r>
          </a:p>
          <a:p>
            <a:pPr>
              <a:buFont typeface="Arial" pitchFamily="34" charset="0"/>
              <a:buChar char="•"/>
            </a:pPr>
            <a:r>
              <a:rPr lang="sr-Latn-RS" sz="1600" dirty="0" smtClean="0"/>
              <a:t>     kombinovani</a:t>
            </a:r>
          </a:p>
          <a:p>
            <a:pPr>
              <a:buFontTx/>
              <a:buChar char="-"/>
            </a:pPr>
            <a:endParaRPr lang="sr-Latn-RS" sz="1400" dirty="0" smtClean="0"/>
          </a:p>
          <a:p>
            <a:pPr>
              <a:buFontTx/>
              <a:buChar char="-"/>
            </a:pPr>
            <a:endParaRPr lang="en-US" sz="1400" dirty="0"/>
          </a:p>
        </p:txBody>
      </p:sp>
      <p:sp>
        <p:nvSpPr>
          <p:cNvPr id="6" name="TextBox 5"/>
          <p:cNvSpPr txBox="1"/>
          <p:nvPr/>
        </p:nvSpPr>
        <p:spPr>
          <a:xfrm>
            <a:off x="381000" y="1905000"/>
            <a:ext cx="8382000" cy="4247317"/>
          </a:xfrm>
          <a:prstGeom prst="rect">
            <a:avLst/>
          </a:prstGeom>
          <a:noFill/>
        </p:spPr>
        <p:txBody>
          <a:bodyPr wrap="square" rtlCol="0">
            <a:spAutoFit/>
          </a:bodyPr>
          <a:lstStyle/>
          <a:p>
            <a:pPr marL="342900" indent="-342900">
              <a:buFont typeface="+mj-lt"/>
              <a:buAutoNum type="arabicPeriod"/>
            </a:pPr>
            <a:r>
              <a:rPr lang="sr-Latn-RS" sz="2400" dirty="0" smtClean="0">
                <a:solidFill>
                  <a:srgbClr val="FF0000"/>
                </a:solidFill>
              </a:rPr>
              <a:t>KlASIČNI INTERVJU ili INTERVJU PITANJE-ODOVOR- </a:t>
            </a:r>
            <a:r>
              <a:rPr lang="sr-Latn-RS" sz="2400" dirty="0" smtClean="0"/>
              <a:t>faktografski oblik novinarskog izražavanja, gde se u formi dijaloga kroz pitanja i odgovore, u razgovoru sa određenom ličnosti, javnosti pružaju informacije o pojavi, događaju, problemu</a:t>
            </a:r>
            <a:endParaRPr lang="sr-Latn-RS" dirty="0"/>
          </a:p>
          <a:p>
            <a:pPr marL="342900" indent="-342900">
              <a:buFont typeface="+mj-lt"/>
              <a:buAutoNum type="arabicPeriod"/>
            </a:pPr>
            <a:endParaRPr lang="sr-Latn-RS" dirty="0" smtClean="0"/>
          </a:p>
          <a:p>
            <a:pPr marL="342900" indent="-342900">
              <a:buFont typeface="+mj-lt"/>
              <a:buAutoNum type="arabicPeriod"/>
            </a:pPr>
            <a:endParaRPr lang="sr-Latn-RS" dirty="0" smtClean="0"/>
          </a:p>
          <a:p>
            <a:pPr marL="342900" indent="-342900">
              <a:buFont typeface="+mj-lt"/>
              <a:buAutoNum type="arabicPeriod"/>
            </a:pPr>
            <a:endParaRPr lang="sr-Latn-RS" dirty="0"/>
          </a:p>
          <a:p>
            <a:pPr marL="342900" indent="-342900">
              <a:buFont typeface="+mj-lt"/>
              <a:buAutoNum type="arabicPeriod"/>
            </a:pPr>
            <a:r>
              <a:rPr lang="sr-Latn-RS" sz="2400" dirty="0" smtClean="0">
                <a:solidFill>
                  <a:srgbClr val="FF0000"/>
                </a:solidFill>
              </a:rPr>
              <a:t>INTERVJU PORTRET ili INTERVJU PROFIL- </a:t>
            </a:r>
            <a:r>
              <a:rPr lang="sr-Latn-RS" sz="2400" dirty="0"/>
              <a:t>novinar slika sagovornika rečima, kombinujući elemente njegove biografije, odgovore na pitanja, opis izgleda i ponašanja sagovornika za vreme intervjua, karakteristične detalje ambijenta u kome sagoovrnik živi i radi, anegdote iz njegovog života itd. </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Untitled.png"/>
          <p:cNvPicPr>
            <a:picLocks noGrp="1" noChangeAspect="1"/>
          </p:cNvPicPr>
          <p:nvPr>
            <p:ph idx="1"/>
          </p:nvPr>
        </p:nvPicPr>
        <p:blipFill>
          <a:blip r:embed="rId2" cstate="print"/>
          <a:stretch>
            <a:fillRect/>
          </a:stretch>
        </p:blipFill>
        <p:spPr>
          <a:xfrm>
            <a:off x="685800" y="0"/>
            <a:ext cx="7162800" cy="68580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04800"/>
            <a:ext cx="8229600" cy="5821363"/>
          </a:xfrm>
        </p:spPr>
        <p:txBody>
          <a:bodyPr>
            <a:normAutofit/>
          </a:bodyPr>
          <a:lstStyle/>
          <a:p>
            <a:pPr>
              <a:buNone/>
            </a:pPr>
            <a:r>
              <a:rPr lang="sr-Latn-RS" sz="2400" dirty="0" smtClean="0"/>
              <a:t>    </a:t>
            </a:r>
          </a:p>
          <a:p>
            <a:pPr>
              <a:buNone/>
            </a:pPr>
            <a:r>
              <a:rPr lang="sr-Latn-RS" sz="2400" dirty="0" smtClean="0"/>
              <a:t>    </a:t>
            </a:r>
          </a:p>
          <a:p>
            <a:pPr>
              <a:buNone/>
            </a:pPr>
            <a:endParaRPr lang="sr-Latn-RS" sz="2400" dirty="0" smtClean="0"/>
          </a:p>
          <a:p>
            <a:pPr>
              <a:buNone/>
            </a:pPr>
            <a:endParaRPr lang="sr-Latn-RS" sz="2400" dirty="0" smtClean="0"/>
          </a:p>
          <a:p>
            <a:pPr>
              <a:buNone/>
            </a:pPr>
            <a:endParaRPr lang="sr-Latn-RS" sz="2400" dirty="0" smtClean="0"/>
          </a:p>
          <a:p>
            <a:pPr>
              <a:buNone/>
            </a:pPr>
            <a:r>
              <a:rPr lang="sr-Latn-RS" sz="2400" dirty="0" smtClean="0"/>
              <a:t>    P</a:t>
            </a:r>
            <a:r>
              <a:rPr lang="en-US" sz="2400" dirty="0" err="1" smtClean="0"/>
              <a:t>očetak</a:t>
            </a:r>
            <a:r>
              <a:rPr lang="en-US" sz="2400" dirty="0" smtClean="0"/>
              <a:t> </a:t>
            </a:r>
            <a:r>
              <a:rPr lang="en-US" sz="2400" dirty="0" err="1" smtClean="0"/>
              <a:t>intervjua</a:t>
            </a:r>
            <a:r>
              <a:rPr lang="en-US" sz="2400" dirty="0" smtClean="0"/>
              <a:t> (lid) </a:t>
            </a:r>
            <a:r>
              <a:rPr lang="en-US" sz="2400" dirty="0" err="1" smtClean="0"/>
              <a:t>obično</a:t>
            </a:r>
            <a:r>
              <a:rPr lang="en-US" sz="2400" dirty="0" smtClean="0"/>
              <a:t> </a:t>
            </a:r>
            <a:r>
              <a:rPr lang="en-US" sz="2400" dirty="0" err="1" smtClean="0"/>
              <a:t>sadrži</a:t>
            </a:r>
            <a:r>
              <a:rPr lang="en-US" sz="2400" dirty="0" smtClean="0"/>
              <a:t> </a:t>
            </a:r>
            <a:r>
              <a:rPr lang="en-US" sz="2400" dirty="0" err="1" smtClean="0"/>
              <a:t>suštinu</a:t>
            </a:r>
            <a:r>
              <a:rPr lang="en-US" sz="2400" dirty="0" smtClean="0"/>
              <a:t> </a:t>
            </a:r>
            <a:r>
              <a:rPr lang="en-US" sz="2400" dirty="0" err="1" smtClean="0"/>
              <a:t>samog</a:t>
            </a:r>
            <a:r>
              <a:rPr lang="en-US" sz="2400" dirty="0" smtClean="0"/>
              <a:t> </a:t>
            </a:r>
            <a:r>
              <a:rPr lang="en-US" sz="2400" dirty="0" err="1" smtClean="0"/>
              <a:t>intervjua</a:t>
            </a:r>
            <a:r>
              <a:rPr lang="en-US" sz="2400" dirty="0" smtClean="0"/>
              <a:t>, </a:t>
            </a:r>
            <a:r>
              <a:rPr lang="en-US" sz="2400" dirty="0" err="1" smtClean="0"/>
              <a:t>ili</a:t>
            </a:r>
            <a:r>
              <a:rPr lang="en-US" sz="2400" dirty="0" smtClean="0"/>
              <a:t> </a:t>
            </a:r>
            <a:r>
              <a:rPr lang="en-US" sz="2400" dirty="0" err="1" smtClean="0"/>
              <a:t>neki</a:t>
            </a:r>
            <a:r>
              <a:rPr lang="en-US" sz="2400" dirty="0" smtClean="0"/>
              <a:t> </a:t>
            </a:r>
            <a:r>
              <a:rPr lang="en-US" sz="2400" dirty="0" err="1" smtClean="0"/>
              <a:t>citat</a:t>
            </a:r>
            <a:r>
              <a:rPr lang="en-US" sz="2400" dirty="0" smtClean="0"/>
              <a:t> (</a:t>
            </a:r>
            <a:r>
              <a:rPr lang="en-US" sz="2400" dirty="0" err="1" smtClean="0"/>
              <a:t>odgovor</a:t>
            </a:r>
            <a:r>
              <a:rPr lang="en-US" sz="2400" dirty="0" smtClean="0"/>
              <a:t> </a:t>
            </a:r>
            <a:r>
              <a:rPr lang="en-US" sz="2400" dirty="0" err="1" smtClean="0"/>
              <a:t>na</a:t>
            </a:r>
            <a:r>
              <a:rPr lang="en-US" sz="2400" dirty="0" smtClean="0"/>
              <a:t> </a:t>
            </a:r>
            <a:r>
              <a:rPr lang="en-US" sz="2400" dirty="0" err="1" smtClean="0"/>
              <a:t>pitanje</a:t>
            </a:r>
            <a:r>
              <a:rPr lang="en-US" sz="2400" dirty="0" smtClean="0"/>
              <a:t>) </a:t>
            </a:r>
            <a:r>
              <a:rPr lang="en-US" sz="2400" dirty="0" err="1" smtClean="0"/>
              <a:t>sagovornika</a:t>
            </a:r>
            <a:r>
              <a:rPr lang="en-US" sz="2400" dirty="0" smtClean="0"/>
              <a:t> </a:t>
            </a:r>
            <a:r>
              <a:rPr lang="en-US" sz="2400" dirty="0" err="1" smtClean="0"/>
              <a:t>za</a:t>
            </a:r>
            <a:r>
              <a:rPr lang="en-US" sz="2400" dirty="0" smtClean="0"/>
              <a:t> </a:t>
            </a:r>
            <a:r>
              <a:rPr lang="en-US" sz="2400" dirty="0" err="1" smtClean="0"/>
              <a:t>koji</a:t>
            </a:r>
            <a:r>
              <a:rPr lang="en-US" sz="2400" dirty="0" smtClean="0"/>
              <a:t> se </a:t>
            </a:r>
            <a:r>
              <a:rPr lang="en-US" sz="2400" dirty="0" err="1" smtClean="0"/>
              <a:t>veruje</a:t>
            </a:r>
            <a:r>
              <a:rPr lang="en-US" sz="2400" dirty="0" smtClean="0"/>
              <a:t> </a:t>
            </a:r>
            <a:r>
              <a:rPr lang="en-US" sz="2400" dirty="0" err="1" smtClean="0"/>
              <a:t>da</a:t>
            </a:r>
            <a:r>
              <a:rPr lang="en-US" sz="2400" dirty="0" smtClean="0"/>
              <a:t> </a:t>
            </a:r>
            <a:r>
              <a:rPr lang="en-US" sz="2400" dirty="0" err="1" smtClean="0"/>
              <a:t>može</a:t>
            </a:r>
            <a:r>
              <a:rPr lang="en-US" sz="2400" dirty="0" smtClean="0"/>
              <a:t> </a:t>
            </a:r>
            <a:r>
              <a:rPr lang="en-US" sz="2400" dirty="0" err="1" smtClean="0"/>
              <a:t>da</a:t>
            </a:r>
            <a:r>
              <a:rPr lang="en-US" sz="2400" dirty="0" smtClean="0"/>
              <a:t> </a:t>
            </a:r>
            <a:r>
              <a:rPr lang="en-US" sz="2400" dirty="0" err="1" smtClean="0"/>
              <a:t>privuče</a:t>
            </a:r>
            <a:r>
              <a:rPr lang="en-US" sz="2400" dirty="0" smtClean="0"/>
              <a:t> </a:t>
            </a:r>
            <a:r>
              <a:rPr lang="en-US" sz="2400" dirty="0" err="1" smtClean="0"/>
              <a:t>pažnju</a:t>
            </a:r>
            <a:r>
              <a:rPr lang="en-US" sz="2400" dirty="0" smtClean="0"/>
              <a:t> </a:t>
            </a:r>
            <a:r>
              <a:rPr lang="en-US" sz="2400" dirty="0" err="1" smtClean="0"/>
              <a:t>čitaoca</a:t>
            </a:r>
            <a:r>
              <a:rPr lang="en-US" sz="2400" dirty="0" smtClean="0"/>
              <a:t> </a:t>
            </a:r>
            <a:r>
              <a:rPr lang="en-US" sz="2400" dirty="0" err="1" smtClean="0"/>
              <a:t>na</a:t>
            </a:r>
            <a:r>
              <a:rPr lang="en-US" sz="2400" dirty="0" smtClean="0"/>
              <a:t> </a:t>
            </a:r>
            <a:r>
              <a:rPr lang="en-US" sz="2400" dirty="0" err="1" smtClean="0"/>
              <a:t>čitanje</a:t>
            </a:r>
            <a:r>
              <a:rPr lang="en-US" sz="2400" dirty="0" smtClean="0"/>
              <a:t> </a:t>
            </a:r>
            <a:r>
              <a:rPr lang="en-US" sz="2400" dirty="0" err="1" smtClean="0"/>
              <a:t>celog</a:t>
            </a:r>
            <a:r>
              <a:rPr lang="en-US" sz="2400" dirty="0" smtClean="0"/>
              <a:t> </a:t>
            </a:r>
            <a:r>
              <a:rPr lang="en-US" sz="2400" dirty="0" err="1" smtClean="0"/>
              <a:t>teksta</a:t>
            </a:r>
            <a:r>
              <a:rPr lang="sr-Latn-RS" sz="2400" dirty="0" smtClean="0"/>
              <a:t> </a:t>
            </a:r>
            <a:r>
              <a:rPr lang="sr-Latn-RS" sz="2400" dirty="0" smtClean="0"/>
              <a:t>(primer Vuk Bojović).</a:t>
            </a:r>
            <a:endParaRPr lang="sr-Latn-RS" sz="2400" dirty="0" smtClean="0"/>
          </a:p>
          <a:p>
            <a:pPr>
              <a:buNone/>
            </a:pPr>
            <a:endParaRPr lang="sr-Latn-RS" sz="2400" dirty="0" smtClean="0"/>
          </a:p>
          <a:p>
            <a:pPr>
              <a:buNone/>
            </a:pPr>
            <a:r>
              <a:rPr lang="sr-Latn-RS" sz="2400" dirty="0" smtClean="0"/>
              <a:t>    </a:t>
            </a:r>
            <a:r>
              <a:rPr lang="en-US" sz="2400" dirty="0" smtClean="0"/>
              <a:t> </a:t>
            </a:r>
            <a:r>
              <a:rPr lang="en-US" sz="2400" dirty="0" err="1" smtClean="0"/>
              <a:t>Često</a:t>
            </a:r>
            <a:r>
              <a:rPr lang="en-US" sz="2400" dirty="0" smtClean="0"/>
              <a:t> se </a:t>
            </a:r>
            <a:r>
              <a:rPr lang="en-US" sz="2400" dirty="0" err="1" smtClean="0"/>
              <a:t>uz</a:t>
            </a:r>
            <a:r>
              <a:rPr lang="en-US" sz="2400" dirty="0" smtClean="0"/>
              <a:t> </a:t>
            </a:r>
            <a:r>
              <a:rPr lang="en-US" sz="2400" dirty="0" smtClean="0"/>
              <a:t>inter</a:t>
            </a:r>
            <a:r>
              <a:rPr lang="sr-Latn-RS" sz="2400" dirty="0" smtClean="0"/>
              <a:t>v</a:t>
            </a:r>
            <a:r>
              <a:rPr lang="en-US" sz="2400" dirty="0" err="1" smtClean="0"/>
              <a:t>jue</a:t>
            </a:r>
            <a:r>
              <a:rPr lang="en-US" sz="2400" dirty="0" smtClean="0"/>
              <a:t> </a:t>
            </a:r>
            <a:r>
              <a:rPr lang="en-US" sz="2400" dirty="0" err="1" smtClean="0"/>
              <a:t>plasiraju</a:t>
            </a:r>
            <a:r>
              <a:rPr lang="en-US" sz="2400" dirty="0" smtClean="0"/>
              <a:t> </a:t>
            </a:r>
            <a:r>
              <a:rPr lang="en-US" sz="2400" dirty="0" err="1" smtClean="0"/>
              <a:t>i</a:t>
            </a:r>
            <a:r>
              <a:rPr lang="en-US" sz="2400" dirty="0" smtClean="0"/>
              <a:t> </a:t>
            </a:r>
            <a:r>
              <a:rPr lang="en-US" sz="2400" b="1" dirty="0" err="1" smtClean="0"/>
              <a:t>antrfilei</a:t>
            </a:r>
            <a:r>
              <a:rPr lang="en-US" sz="2400" dirty="0" smtClean="0"/>
              <a:t> </a:t>
            </a:r>
            <a:r>
              <a:rPr lang="en-US" sz="2400" dirty="0" err="1" smtClean="0"/>
              <a:t>koji</a:t>
            </a:r>
            <a:r>
              <a:rPr lang="en-US" sz="2400" dirty="0" smtClean="0"/>
              <a:t> </a:t>
            </a:r>
            <a:r>
              <a:rPr lang="en-US" sz="2400" dirty="0" err="1" smtClean="0"/>
              <a:t>sadrže</a:t>
            </a:r>
            <a:r>
              <a:rPr lang="en-US" sz="2400" dirty="0" smtClean="0"/>
              <a:t> </a:t>
            </a:r>
            <a:r>
              <a:rPr lang="en-US" sz="2400" dirty="0" err="1" smtClean="0"/>
              <a:t>dodatne</a:t>
            </a:r>
            <a:r>
              <a:rPr lang="en-US" sz="2400" dirty="0" smtClean="0"/>
              <a:t> </a:t>
            </a:r>
            <a:r>
              <a:rPr lang="en-US" sz="2400" dirty="0" err="1" smtClean="0"/>
              <a:t>podatke</a:t>
            </a:r>
            <a:r>
              <a:rPr lang="en-US" sz="2400" dirty="0" smtClean="0"/>
              <a:t>, </a:t>
            </a:r>
            <a:r>
              <a:rPr lang="en-US" sz="2400" dirty="0" err="1" smtClean="0"/>
              <a:t>objašnjenja</a:t>
            </a:r>
            <a:r>
              <a:rPr lang="en-US" sz="2400" dirty="0" smtClean="0"/>
              <a:t> </a:t>
            </a:r>
            <a:r>
              <a:rPr lang="en-US" sz="2400" dirty="0" err="1" smtClean="0"/>
              <a:t>situacija</a:t>
            </a:r>
            <a:r>
              <a:rPr lang="en-US" sz="2400" dirty="0" smtClean="0"/>
              <a:t> </a:t>
            </a:r>
            <a:r>
              <a:rPr lang="en-US" sz="2400" dirty="0" err="1" smtClean="0"/>
              <a:t>iz</a:t>
            </a:r>
            <a:r>
              <a:rPr lang="en-US" sz="2400" dirty="0" smtClean="0"/>
              <a:t> </a:t>
            </a:r>
            <a:r>
              <a:rPr lang="en-US" sz="2400" dirty="0" err="1" smtClean="0"/>
              <a:t>sagovornikovog</a:t>
            </a:r>
            <a:r>
              <a:rPr lang="en-US" sz="2400" dirty="0" smtClean="0"/>
              <a:t> </a:t>
            </a:r>
            <a:r>
              <a:rPr lang="en-US" sz="2400" dirty="0" err="1" smtClean="0"/>
              <a:t>života</a:t>
            </a:r>
            <a:r>
              <a:rPr lang="en-US" sz="2400" dirty="0" smtClean="0"/>
              <a:t> </a:t>
            </a:r>
            <a:r>
              <a:rPr lang="en-US" sz="2400" dirty="0" err="1" smtClean="0"/>
              <a:t>koji</a:t>
            </a:r>
            <a:r>
              <a:rPr lang="en-US" sz="2400" dirty="0" smtClean="0"/>
              <a:t> </a:t>
            </a:r>
            <a:r>
              <a:rPr lang="en-US" sz="2400" dirty="0" err="1" smtClean="0"/>
              <a:t>tumače</a:t>
            </a:r>
            <a:r>
              <a:rPr lang="en-US" sz="2400" dirty="0" smtClean="0"/>
              <a:t>, </a:t>
            </a:r>
            <a:r>
              <a:rPr lang="en-US" sz="2400" dirty="0" err="1" smtClean="0"/>
              <a:t>ekspliciraju</a:t>
            </a:r>
            <a:r>
              <a:rPr lang="en-US" sz="2400" dirty="0" smtClean="0"/>
              <a:t>, </a:t>
            </a:r>
            <a:r>
              <a:rPr lang="en-US" sz="2400" dirty="0" err="1" smtClean="0"/>
              <a:t>objašnjavaju</a:t>
            </a:r>
            <a:r>
              <a:rPr lang="en-US" sz="2400" dirty="0" smtClean="0"/>
              <a:t> </a:t>
            </a:r>
            <a:r>
              <a:rPr lang="en-US" sz="2400" dirty="0" err="1" smtClean="0"/>
              <a:t>ili</a:t>
            </a:r>
            <a:r>
              <a:rPr lang="en-US" sz="2400" dirty="0" smtClean="0"/>
              <a:t> </a:t>
            </a:r>
            <a:r>
              <a:rPr lang="en-US" sz="2400" dirty="0" err="1" smtClean="0"/>
              <a:t>samo</a:t>
            </a:r>
            <a:r>
              <a:rPr lang="en-US" sz="2400" dirty="0" smtClean="0"/>
              <a:t> </a:t>
            </a:r>
            <a:r>
              <a:rPr lang="en-US" sz="2400" dirty="0" err="1" smtClean="0"/>
              <a:t>zabavljaju</a:t>
            </a:r>
            <a:r>
              <a:rPr lang="sr-Latn-RS" sz="2400" dirty="0" smtClean="0"/>
              <a:t> (primer Božidar Đelić).</a:t>
            </a:r>
            <a:endParaRPr lang="en-US" sz="2400" dirty="0" smtClean="0"/>
          </a:p>
          <a:p>
            <a:pPr>
              <a:buNone/>
            </a:pPr>
            <a:endParaRPr lang="en-US" sz="2400" dirty="0"/>
          </a:p>
        </p:txBody>
      </p:sp>
      <p:pic>
        <p:nvPicPr>
          <p:cNvPr id="4" name="Picture 3" descr="images.jpg"/>
          <p:cNvPicPr>
            <a:picLocks noChangeAspect="1"/>
          </p:cNvPicPr>
          <p:nvPr/>
        </p:nvPicPr>
        <p:blipFill>
          <a:blip r:embed="rId2" cstate="print"/>
          <a:stretch>
            <a:fillRect/>
          </a:stretch>
        </p:blipFill>
        <p:spPr>
          <a:xfrm>
            <a:off x="2819400" y="0"/>
            <a:ext cx="2743200" cy="244792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b="1" dirty="0" smtClean="0"/>
              <a:t>2 osnovne vrste sagovornika</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sr-Latn-RS" dirty="0" smtClean="0"/>
              <a:t>Obični građani</a:t>
            </a:r>
          </a:p>
          <a:p>
            <a:pPr marL="514350" indent="-514350">
              <a:buFont typeface="+mj-lt"/>
              <a:buAutoNum type="arabicPeriod"/>
            </a:pPr>
            <a:endParaRPr lang="sr-Latn-RS" dirty="0"/>
          </a:p>
          <a:p>
            <a:pPr marL="514350" indent="-514350">
              <a:buFont typeface="+mj-lt"/>
              <a:buAutoNum type="arabicPeriod"/>
            </a:pPr>
            <a:endParaRPr lang="sr-Latn-RS" dirty="0" smtClean="0"/>
          </a:p>
          <a:p>
            <a:pPr marL="514350" indent="-514350">
              <a:buFont typeface="+mj-lt"/>
              <a:buAutoNum type="arabicPeriod"/>
            </a:pPr>
            <a:endParaRPr lang="sr-Latn-RS" dirty="0"/>
          </a:p>
          <a:p>
            <a:pPr marL="514350" indent="-514350">
              <a:buFont typeface="+mj-lt"/>
              <a:buAutoNum type="arabicPeriod"/>
            </a:pPr>
            <a:r>
              <a:rPr lang="sr-Latn-RS" dirty="0" smtClean="0"/>
              <a:t>Javne (medijske) ličnosti</a:t>
            </a:r>
            <a:endParaRPr lang="en-US" dirty="0"/>
          </a:p>
        </p:txBody>
      </p:sp>
      <p:pic>
        <p:nvPicPr>
          <p:cNvPr id="4" name="Picture 3" descr="imagesCASXNMMG.jpg"/>
          <p:cNvPicPr>
            <a:picLocks noChangeAspect="1"/>
          </p:cNvPicPr>
          <p:nvPr/>
        </p:nvPicPr>
        <p:blipFill>
          <a:blip r:embed="rId2" cstate="print"/>
          <a:stretch>
            <a:fillRect/>
          </a:stretch>
        </p:blipFill>
        <p:spPr>
          <a:xfrm>
            <a:off x="4724400" y="1524000"/>
            <a:ext cx="2895600" cy="1752600"/>
          </a:xfrm>
          <a:prstGeom prst="rect">
            <a:avLst/>
          </a:prstGeom>
        </p:spPr>
      </p:pic>
      <p:pic>
        <p:nvPicPr>
          <p:cNvPr id="5" name="Picture 4" descr="6.png"/>
          <p:cNvPicPr>
            <a:picLocks noChangeAspect="1"/>
          </p:cNvPicPr>
          <p:nvPr/>
        </p:nvPicPr>
        <p:blipFill>
          <a:blip r:embed="rId3" cstate="print"/>
          <a:stretch>
            <a:fillRect/>
          </a:stretch>
        </p:blipFill>
        <p:spPr>
          <a:xfrm>
            <a:off x="5257800" y="4114800"/>
            <a:ext cx="2924175" cy="18288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png"/>
          <p:cNvPicPr>
            <a:picLocks noGrp="1" noChangeAspect="1"/>
          </p:cNvPicPr>
          <p:nvPr>
            <p:ph idx="1"/>
          </p:nvPr>
        </p:nvPicPr>
        <p:blipFill>
          <a:blip r:embed="rId2" cstate="print"/>
          <a:stretch>
            <a:fillRect/>
          </a:stretch>
        </p:blipFill>
        <p:spPr>
          <a:xfrm>
            <a:off x="1066800" y="152400"/>
            <a:ext cx="6172200" cy="67056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sr-Latn-RS" b="1" dirty="0" smtClean="0"/>
              <a:t>Faze rada na intervjuu</a:t>
            </a:r>
            <a:endParaRPr lang="en-US" b="1" dirty="0"/>
          </a:p>
        </p:txBody>
      </p:sp>
      <p:sp>
        <p:nvSpPr>
          <p:cNvPr id="3" name="Content Placeholder 2"/>
          <p:cNvSpPr>
            <a:spLocks noGrp="1"/>
          </p:cNvSpPr>
          <p:nvPr>
            <p:ph idx="1"/>
          </p:nvPr>
        </p:nvSpPr>
        <p:spPr>
          <a:xfrm>
            <a:off x="457200" y="914400"/>
            <a:ext cx="8229600" cy="5211763"/>
          </a:xfrm>
        </p:spPr>
        <p:txBody>
          <a:bodyPr>
            <a:normAutofit/>
          </a:bodyPr>
          <a:lstStyle/>
          <a:p>
            <a:pPr marL="514350" indent="-514350">
              <a:buFont typeface="+mj-lt"/>
              <a:buAutoNum type="arabicPeriod"/>
            </a:pPr>
            <a:r>
              <a:rPr lang="sr-Latn-RS" dirty="0" smtClean="0"/>
              <a:t>PRIPREMA</a:t>
            </a:r>
          </a:p>
          <a:p>
            <a:pPr marL="514350" indent="-514350">
              <a:buFont typeface="+mj-lt"/>
              <a:buAutoNum type="arabicPeriod"/>
            </a:pPr>
            <a:endParaRPr lang="sr-Latn-RS" dirty="0" smtClean="0"/>
          </a:p>
          <a:p>
            <a:pPr marL="514350" indent="-514350">
              <a:buFont typeface="+mj-lt"/>
              <a:buAutoNum type="arabicPeriod"/>
            </a:pPr>
            <a:r>
              <a:rPr lang="sr-Latn-RS" dirty="0" smtClean="0"/>
              <a:t>IZBOR TEME - </a:t>
            </a:r>
            <a:r>
              <a:rPr lang="sr-Latn-RS" sz="1800" dirty="0" smtClean="0"/>
              <a:t>zašto baš ona? i zašto baš tada?</a:t>
            </a:r>
          </a:p>
          <a:p>
            <a:pPr marL="514350" indent="-514350">
              <a:buFont typeface="+mj-lt"/>
              <a:buAutoNum type="arabicPeriod"/>
            </a:pPr>
            <a:endParaRPr lang="sr-Latn-RS" sz="1800" dirty="0" smtClean="0"/>
          </a:p>
          <a:p>
            <a:pPr marL="514350" indent="-514350">
              <a:buFont typeface="+mj-lt"/>
              <a:buAutoNum type="arabicPeriod"/>
            </a:pPr>
            <a:r>
              <a:rPr lang="sr-Latn-RS" dirty="0" smtClean="0"/>
              <a:t>IZBOR LIČNOSTI</a:t>
            </a:r>
          </a:p>
          <a:p>
            <a:pPr marL="514350" indent="-514350">
              <a:buFont typeface="+mj-lt"/>
              <a:buAutoNum type="arabicPeriod"/>
            </a:pPr>
            <a:endParaRPr lang="sr-Latn-RS" dirty="0" smtClean="0"/>
          </a:p>
          <a:p>
            <a:pPr marL="514350" indent="-514350">
              <a:buFont typeface="+mj-lt"/>
              <a:buAutoNum type="arabicPeriod"/>
            </a:pPr>
            <a:r>
              <a:rPr lang="sr-Latn-RS" dirty="0" smtClean="0"/>
              <a:t>IZBOR PITANJA- </a:t>
            </a:r>
            <a:r>
              <a:rPr lang="sr-Latn-RS" sz="1800" dirty="0" smtClean="0"/>
              <a:t>da li ste..., </a:t>
            </a:r>
            <a:r>
              <a:rPr lang="sr-Latn-RS" sz="1800" dirty="0" smtClean="0"/>
              <a:t>“otvaranje sagovornika”, “stari zečevi”</a:t>
            </a:r>
          </a:p>
          <a:p>
            <a:pPr marL="514350" indent="-514350">
              <a:buFont typeface="+mj-lt"/>
              <a:buAutoNum type="arabicPeriod"/>
            </a:pPr>
            <a:endParaRPr lang="sr-Latn-RS" sz="1800" dirty="0" smtClean="0"/>
          </a:p>
          <a:p>
            <a:pPr marL="514350" indent="-514350">
              <a:buFont typeface="+mj-lt"/>
              <a:buAutoNum type="arabicPeriod"/>
            </a:pPr>
            <a:r>
              <a:rPr lang="sr-Latn-RS" dirty="0" smtClean="0"/>
              <a:t>KOMPOZICIJA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771</TotalTime>
  <Words>563</Words>
  <Application>Microsoft Office PowerPoint</Application>
  <PresentationFormat>On-screen Show (4:3)</PresentationFormat>
  <Paragraphs>94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iNteRvJU</vt:lpstr>
      <vt:lpstr>najzastupljeniji i najpopularniji oblik izražavanja</vt:lpstr>
      <vt:lpstr>Slide 3</vt:lpstr>
      <vt:lpstr> </vt:lpstr>
      <vt:lpstr>Slide 5</vt:lpstr>
      <vt:lpstr>Slide 6</vt:lpstr>
      <vt:lpstr>2 osnovne vrste sagovornika</vt:lpstr>
      <vt:lpstr>Slide 8</vt:lpstr>
      <vt:lpstr>Faze rada na intervjuu</vt:lpstr>
      <vt:lpstr>AUTORIZACIJA</vt:lpstr>
      <vt:lpstr>3 najčešća pitanja</vt:lpstr>
      <vt:lpstr>Saveti za vođenje razgovora</vt:lpstr>
      <vt:lpstr>Slide 13</vt:lpstr>
      <vt:lpstr>ZADATAK</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iNteRvJU</dc:title>
  <dc:creator>Ivana</dc:creator>
  <cp:lastModifiedBy>Ivana</cp:lastModifiedBy>
  <cp:revision>43</cp:revision>
  <dcterms:created xsi:type="dcterms:W3CDTF">2014-06-12T18:58:18Z</dcterms:created>
  <dcterms:modified xsi:type="dcterms:W3CDTF">2014-06-13T22:54:38Z</dcterms:modified>
</cp:coreProperties>
</file>