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6" r:id="rId4"/>
    <p:sldId id="261" r:id="rId5"/>
    <p:sldId id="262" r:id="rId6"/>
    <p:sldId id="256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D"/>
    <a:srgbClr val="00602B"/>
    <a:srgbClr val="00A84C"/>
    <a:srgbClr val="009644"/>
    <a:srgbClr val="003217"/>
    <a:srgbClr val="85FFBC"/>
    <a:srgbClr val="7E0000"/>
    <a:srgbClr val="FFA3A3"/>
    <a:srgbClr val="8000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 varScale="1">
        <p:scale>
          <a:sx n="72" d="100"/>
          <a:sy n="72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42DD4-2CAF-44B9-8AB4-B867C385F0F0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97FA3-3487-41A7-8DCF-660A310C3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97FA3-3487-41A7-8DCF-660A310C335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A01F-6D38-47C2-AA9D-A8C70F8E6141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92A6-0F7B-4F99-B460-AFB9444B4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A01F-6D38-47C2-AA9D-A8C70F8E6141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92A6-0F7B-4F99-B460-AFB9444B4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A01F-6D38-47C2-AA9D-A8C70F8E6141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92A6-0F7B-4F99-B460-AFB9444B4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A01F-6D38-47C2-AA9D-A8C70F8E6141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92A6-0F7B-4F99-B460-AFB9444B4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A01F-6D38-47C2-AA9D-A8C70F8E6141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92A6-0F7B-4F99-B460-AFB9444B4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A01F-6D38-47C2-AA9D-A8C70F8E6141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92A6-0F7B-4F99-B460-AFB9444B4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A01F-6D38-47C2-AA9D-A8C70F8E6141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92A6-0F7B-4F99-B460-AFB9444B4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A01F-6D38-47C2-AA9D-A8C70F8E6141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92A6-0F7B-4F99-B460-AFB9444B4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A01F-6D38-47C2-AA9D-A8C70F8E6141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92A6-0F7B-4F99-B460-AFB9444B4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A01F-6D38-47C2-AA9D-A8C70F8E6141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92A6-0F7B-4F99-B460-AFB9444B4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A01F-6D38-47C2-AA9D-A8C70F8E6141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92A6-0F7B-4F99-B460-AFB9444B4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AA01F-6D38-47C2-AA9D-A8C70F8E6141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492A6-0F7B-4F99-B460-AFB9444B4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579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7620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flipH="1">
            <a:off x="8305800" y="152400"/>
            <a:ext cx="457200" cy="640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4800" b="1" noProof="0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r</a:t>
            </a:r>
            <a:r>
              <a:rPr lang="sr-Latn-RS" sz="4800" b="1" noProof="0" dirty="0" smtClean="0">
                <a:solidFill>
                  <a:srgbClr val="85FFBC"/>
                </a:solidFill>
                <a:ea typeface="+mj-ea"/>
                <a:cs typeface="+mj-cs"/>
              </a:rPr>
              <a:t>e</a:t>
            </a:r>
            <a:r>
              <a:rPr lang="sr-Latn-RS" sz="4800" b="1" noProof="0" dirty="0" smtClean="0">
                <a:solidFill>
                  <a:srgbClr val="003217"/>
                </a:solidFill>
                <a:ea typeface="+mj-ea"/>
                <a:cs typeface="+mj-cs"/>
              </a:rPr>
              <a:t>p</a:t>
            </a:r>
            <a:r>
              <a:rPr lang="sr-Latn-RS" sz="4800" b="1" noProof="0" dirty="0" smtClean="0">
                <a:solidFill>
                  <a:srgbClr val="00B050"/>
                </a:solidFill>
                <a:ea typeface="+mj-ea"/>
                <a:cs typeface="+mj-cs"/>
              </a:rPr>
              <a:t>o</a:t>
            </a:r>
            <a:r>
              <a:rPr lang="sr-Latn-RS" sz="4800" b="1" noProof="0" dirty="0" smtClean="0">
                <a:solidFill>
                  <a:srgbClr val="92D050"/>
                </a:solidFill>
                <a:ea typeface="+mj-ea"/>
                <a:cs typeface="+mj-cs"/>
              </a:rPr>
              <a:t>r</a:t>
            </a:r>
            <a:r>
              <a:rPr lang="sr-Latn-RS" sz="4800" b="1" noProof="0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t</a:t>
            </a:r>
            <a:r>
              <a:rPr lang="sr-Latn-RS" sz="4800" b="1" noProof="0" dirty="0" smtClean="0">
                <a:solidFill>
                  <a:srgbClr val="00B050"/>
                </a:solidFill>
                <a:ea typeface="+mj-ea"/>
                <a:cs typeface="+mj-cs"/>
              </a:rPr>
              <a:t>a</a:t>
            </a:r>
            <a:r>
              <a:rPr lang="sr-Latn-RS" sz="4800" b="1" noProof="0" dirty="0" smtClean="0">
                <a:solidFill>
                  <a:srgbClr val="00602B"/>
                </a:solidFill>
                <a:ea typeface="+mj-ea"/>
                <a:cs typeface="+mj-cs"/>
              </a:rPr>
              <a:t>ž</a:t>
            </a:r>
            <a:r>
              <a:rPr lang="sr-Latn-RS" sz="4800" b="1" noProof="0" dirty="0" smtClean="0">
                <a:solidFill>
                  <a:schemeClr val="accent3">
                    <a:lumMod val="75000"/>
                  </a:schemeClr>
                </a:solidFill>
                <a:ea typeface="+mj-ea"/>
                <a:cs typeface="+mj-cs"/>
              </a:rPr>
              <a:t>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9575" y="533400"/>
            <a:ext cx="2286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RS" sz="6600" dirty="0" smtClean="0">
                <a:solidFill>
                  <a:srgbClr val="FF0000"/>
                </a:solidFill>
              </a:rPr>
              <a:t>Č             </a:t>
            </a:r>
            <a:r>
              <a:rPr lang="sr-Latn-RS" sz="6600" dirty="0" smtClean="0">
                <a:solidFill>
                  <a:srgbClr val="CC0000"/>
                </a:solidFill>
              </a:rPr>
              <a:t>L</a:t>
            </a:r>
            <a:r>
              <a:rPr lang="sr-Latn-RS" sz="6600" dirty="0" smtClean="0">
                <a:solidFill>
                  <a:srgbClr val="FF0000"/>
                </a:solidFill>
              </a:rPr>
              <a:t>            </a:t>
            </a:r>
            <a:r>
              <a:rPr lang="sr-Latn-RS" sz="6600" dirty="0" smtClean="0">
                <a:solidFill>
                  <a:srgbClr val="FF5050"/>
                </a:solidFill>
              </a:rPr>
              <a:t>A </a:t>
            </a:r>
            <a:r>
              <a:rPr lang="sr-Latn-RS" sz="6600" dirty="0" smtClean="0">
                <a:solidFill>
                  <a:srgbClr val="FF0000"/>
                </a:solidFill>
              </a:rPr>
              <a:t>         </a:t>
            </a:r>
            <a:r>
              <a:rPr lang="sr-Latn-RS" sz="6600" dirty="0" smtClean="0">
                <a:solidFill>
                  <a:srgbClr val="CC3300"/>
                </a:solidFill>
              </a:rPr>
              <a:t>N</a:t>
            </a:r>
            <a:r>
              <a:rPr lang="sr-Latn-RS" sz="6600" dirty="0" smtClean="0">
                <a:solidFill>
                  <a:srgbClr val="FF0000"/>
                </a:solidFill>
              </a:rPr>
              <a:t>            A            </a:t>
            </a:r>
            <a:r>
              <a:rPr lang="sr-Latn-RS" sz="6600" dirty="0" smtClean="0">
                <a:solidFill>
                  <a:srgbClr val="7E0000"/>
                </a:solidFill>
              </a:rPr>
              <a:t>K</a:t>
            </a:r>
            <a:endParaRPr lang="en-US" sz="6600" dirty="0">
              <a:solidFill>
                <a:srgbClr val="7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>
              <a:defRPr/>
            </a:pPr>
            <a:r>
              <a:rPr lang="sr-Latn-RS" b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sr-Latn-RS" b="1" dirty="0" smtClean="0">
                <a:solidFill>
                  <a:srgbClr val="85FFBC"/>
                </a:solidFill>
              </a:rPr>
              <a:t>e</a:t>
            </a:r>
            <a:r>
              <a:rPr lang="sr-Latn-RS" b="1" dirty="0" smtClean="0">
                <a:solidFill>
                  <a:srgbClr val="003217"/>
                </a:solidFill>
              </a:rPr>
              <a:t>p</a:t>
            </a:r>
            <a:r>
              <a:rPr lang="sr-Latn-RS" b="1" dirty="0" smtClean="0">
                <a:solidFill>
                  <a:srgbClr val="00B050"/>
                </a:solidFill>
              </a:rPr>
              <a:t>o</a:t>
            </a:r>
            <a:r>
              <a:rPr lang="sr-Latn-RS" b="1" dirty="0" smtClean="0">
                <a:solidFill>
                  <a:srgbClr val="92D050"/>
                </a:solidFill>
              </a:rPr>
              <a:t>r</a:t>
            </a:r>
            <a:r>
              <a:rPr lang="sr-Latn-RS" b="1" dirty="0" smtClean="0">
                <a:solidFill>
                  <a:schemeClr val="accent3">
                    <a:lumMod val="50000"/>
                  </a:schemeClr>
                </a:solidFill>
              </a:rPr>
              <a:t>t</a:t>
            </a:r>
            <a:r>
              <a:rPr lang="sr-Latn-RS" b="1" dirty="0" smtClean="0">
                <a:solidFill>
                  <a:srgbClr val="00B050"/>
                </a:solidFill>
              </a:rPr>
              <a:t>a</a:t>
            </a:r>
            <a:r>
              <a:rPr lang="sr-Latn-RS" b="1" dirty="0" smtClean="0">
                <a:solidFill>
                  <a:srgbClr val="00602B"/>
                </a:solidFill>
              </a:rPr>
              <a:t>ž</a:t>
            </a:r>
            <a:r>
              <a:rPr lang="sr-Latn-RS" b="1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7800" y="0"/>
            <a:ext cx="3886200" cy="1171575"/>
          </a:xfrm>
        </p:spPr>
      </p:pic>
      <p:sp>
        <p:nvSpPr>
          <p:cNvPr id="5" name="TextBox 4"/>
          <p:cNvSpPr txBox="1"/>
          <p:nvPr/>
        </p:nvSpPr>
        <p:spPr>
          <a:xfrm>
            <a:off x="304800" y="1371600"/>
            <a:ext cx="8610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Beletristički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književni</a:t>
            </a:r>
            <a:r>
              <a:rPr lang="en-US" sz="2400" dirty="0" smtClean="0"/>
              <a:t> </a:t>
            </a:r>
            <a:r>
              <a:rPr lang="en-US" sz="2400" dirty="0" err="1" smtClean="0"/>
              <a:t>oblik</a:t>
            </a:r>
            <a:r>
              <a:rPr lang="en-US" sz="2400" dirty="0" smtClean="0"/>
              <a:t> </a:t>
            </a:r>
            <a:r>
              <a:rPr lang="en-US" sz="2400" dirty="0" err="1" smtClean="0"/>
              <a:t>izražavanja</a:t>
            </a:r>
            <a:r>
              <a:rPr lang="en-US" sz="2400" dirty="0" smtClean="0"/>
              <a:t> u </a:t>
            </a:r>
            <a:r>
              <a:rPr lang="en-US" sz="2400" dirty="0" err="1" smtClean="0"/>
              <a:t>novinarstvu</a:t>
            </a:r>
            <a:r>
              <a:rPr lang="sr-Latn-RS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činjenice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informacije</a:t>
            </a:r>
            <a:r>
              <a:rPr lang="en-US" sz="2400" dirty="0" smtClean="0"/>
              <a:t> </a:t>
            </a:r>
            <a:r>
              <a:rPr lang="en-US" sz="2400" dirty="0" err="1" smtClean="0"/>
              <a:t>izražavaju</a:t>
            </a:r>
            <a:r>
              <a:rPr lang="en-US" sz="2400" dirty="0" smtClean="0"/>
              <a:t> se </a:t>
            </a:r>
            <a:r>
              <a:rPr lang="en-US" sz="2400" dirty="0" err="1" smtClean="0"/>
              <a:t>književnim</a:t>
            </a:r>
            <a:r>
              <a:rPr lang="en-US" sz="2400" dirty="0" smtClean="0"/>
              <a:t> </a:t>
            </a:r>
            <a:r>
              <a:rPr lang="en-US" sz="2400" dirty="0" err="1" smtClean="0"/>
              <a:t>sredstvima</a:t>
            </a:r>
            <a:r>
              <a:rPr lang="en-US" sz="2400" dirty="0" smtClean="0"/>
              <a:t>, </a:t>
            </a:r>
            <a:r>
              <a:rPr lang="en-US" sz="2400" dirty="0" err="1" smtClean="0"/>
              <a:t>opisima</a:t>
            </a:r>
            <a:endParaRPr lang="sr-Latn-RS" sz="2400" dirty="0" smtClean="0"/>
          </a:p>
          <a:p>
            <a:pPr>
              <a:buFont typeface="Arial" pitchFamily="34" charset="0"/>
              <a:buChar char="•"/>
            </a:pPr>
            <a:endParaRPr lang="sr-Latn-RS" sz="2400" dirty="0" smtClean="0"/>
          </a:p>
          <a:p>
            <a:pPr>
              <a:buFont typeface="Arial" pitchFamily="34" charset="0"/>
              <a:buChar char="•"/>
            </a:pPr>
            <a:r>
              <a:rPr lang="sr-Latn-RS" sz="2400" dirty="0" err="1" smtClean="0"/>
              <a:t>V</a:t>
            </a:r>
            <a:r>
              <a:rPr lang="en-US" sz="2400" dirty="0" err="1" smtClean="0"/>
              <a:t>rh</a:t>
            </a:r>
            <a:r>
              <a:rPr lang="en-US" sz="2400" dirty="0" smtClean="0"/>
              <a:t> </a:t>
            </a:r>
            <a:r>
              <a:rPr lang="en-US" sz="2400" dirty="0" err="1" smtClean="0"/>
              <a:t>novinarskog</a:t>
            </a:r>
            <a:r>
              <a:rPr lang="en-US" sz="2400" dirty="0" smtClean="0"/>
              <a:t> </a:t>
            </a:r>
            <a:r>
              <a:rPr lang="en-US" sz="2400" dirty="0" err="1" smtClean="0"/>
              <a:t>izražavanja</a:t>
            </a:r>
            <a:r>
              <a:rPr lang="en-US" sz="2400" dirty="0" smtClean="0"/>
              <a:t> </a:t>
            </a:r>
            <a:endParaRPr lang="sr-Latn-RS" sz="2400" dirty="0" smtClean="0"/>
          </a:p>
          <a:p>
            <a:pPr>
              <a:buFont typeface="Arial" pitchFamily="34" charset="0"/>
              <a:buChar char="•"/>
            </a:pPr>
            <a:endParaRPr lang="sr-Latn-R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K</a:t>
            </a:r>
            <a:r>
              <a:rPr lang="sr-Latn-RS" sz="2400" dirty="0" smtClean="0"/>
              <a:t>njiževno stvaralaštvo VS Novinarsko stvaralaštvo(konkretne situacije)</a:t>
            </a:r>
          </a:p>
          <a:p>
            <a:endParaRPr lang="sr-Latn-RS" sz="2400" dirty="0" smtClean="0"/>
          </a:p>
          <a:p>
            <a:pPr>
              <a:buFont typeface="Arial" pitchFamily="34" charset="0"/>
              <a:buChar char="•"/>
            </a:pPr>
            <a:r>
              <a:rPr lang="sr-Latn-RS" sz="2400" dirty="0" smtClean="0"/>
              <a:t>Dopuna, a ne zamena vesti, što konkretnije, saopštiti utiske, ali ne i zaključke</a:t>
            </a:r>
          </a:p>
          <a:p>
            <a:r>
              <a:rPr lang="sr-Latn-RS" sz="2400" dirty="0" smtClean="0"/>
              <a:t>npr. “Mesto u kome žive pruža potresan prizor...”</a:t>
            </a:r>
          </a:p>
          <a:p>
            <a:endParaRPr lang="sr-Latn-RS" sz="2400" dirty="0" smtClean="0"/>
          </a:p>
          <a:p>
            <a:pPr>
              <a:buFont typeface="Arial" pitchFamily="34" charset="0"/>
              <a:buChar char="•"/>
            </a:pPr>
            <a:r>
              <a:rPr lang="sr-Latn-RS" sz="2400" dirty="0" smtClean="0"/>
              <a:t>Lakše je napisati nego o njoj pričati</a:t>
            </a:r>
          </a:p>
          <a:p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05000" y="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ELEMENTI REPORTAŽE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219200"/>
            <a:ext cx="830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utentičnost</a:t>
            </a:r>
            <a:r>
              <a:rPr lang="sr-Latn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(sam novinar bira temu-povod,ideja,aktuelnost)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sr-Latn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stina</a:t>
            </a:r>
            <a:r>
              <a:rPr lang="sr-Latn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(zasnovana na dokumentima)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originalnost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pristupa</a:t>
            </a:r>
            <a:r>
              <a:rPr lang="sr-Latn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(slobodan stil,pristup temi slobodan)</a:t>
            </a:r>
          </a:p>
          <a:p>
            <a:pPr>
              <a:buFont typeface="Arial" pitchFamily="34" charset="0"/>
              <a:buChar char="•"/>
            </a:pPr>
            <a:endParaRPr lang="sr-Latn-R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subjektivnost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ocenjivanju</a:t>
            </a:r>
            <a:r>
              <a:rPr lang="sr-Latn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(očevidac onoga što opisuje)</a:t>
            </a:r>
          </a:p>
          <a:p>
            <a:pPr>
              <a:buFont typeface="Arial" pitchFamily="34" charset="0"/>
              <a:buChar char="•"/>
            </a:pPr>
            <a:endParaRPr lang="sr-Latn-R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emocionalni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elemenat</a:t>
            </a:r>
            <a:r>
              <a:rPr lang="sr-Latn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umire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onog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dana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kada</a:t>
            </a:r>
            <a:r>
              <a:rPr lang="sr-Latn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ugasi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novina</a:t>
            </a:r>
            <a:r>
              <a:rPr lang="sr-Latn-R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USPEŠNA REPORTAŽA: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i="1" dirty="0" err="1" smtClean="0"/>
              <a:t>izabrana</a:t>
            </a:r>
            <a:r>
              <a:rPr lang="en-US" i="1" dirty="0" smtClean="0"/>
              <a:t> </a:t>
            </a:r>
            <a:r>
              <a:rPr lang="en-US" i="1" dirty="0" err="1" smtClean="0"/>
              <a:t>tema</a:t>
            </a:r>
            <a:r>
              <a:rPr lang="sr-Latn-RS" i="1" dirty="0" smtClean="0"/>
              <a:t> </a:t>
            </a:r>
            <a:r>
              <a:rPr lang="sr-Latn-RS" sz="1800" i="1" dirty="0" smtClean="0"/>
              <a:t>(</a:t>
            </a:r>
            <a:r>
              <a:rPr lang="en-US" sz="1800" dirty="0" smtClean="0"/>
              <a:t>o </a:t>
            </a:r>
            <a:r>
              <a:rPr lang="en-US" sz="1800" dirty="0" err="1" smtClean="0"/>
              <a:t>gradu</a:t>
            </a:r>
            <a:r>
              <a:rPr lang="en-US" sz="1800" dirty="0" smtClean="0"/>
              <a:t> </a:t>
            </a:r>
            <a:r>
              <a:rPr lang="en-US" sz="1800" dirty="0" err="1" smtClean="0"/>
              <a:t>koji</a:t>
            </a:r>
            <a:r>
              <a:rPr lang="en-US" sz="1800" dirty="0" smtClean="0"/>
              <a:t> </a:t>
            </a:r>
            <a:r>
              <a:rPr lang="en-US" sz="1800" dirty="0" err="1" smtClean="0"/>
              <a:t>rano</a:t>
            </a:r>
            <a:r>
              <a:rPr lang="en-US" sz="1800" dirty="0" smtClean="0"/>
              <a:t> </a:t>
            </a:r>
            <a:r>
              <a:rPr lang="en-US" sz="1800" dirty="0" err="1" smtClean="0"/>
              <a:t>ide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spavanje</a:t>
            </a:r>
            <a:r>
              <a:rPr lang="en-US" sz="1800" dirty="0" smtClean="0"/>
              <a:t>, </a:t>
            </a:r>
            <a:r>
              <a:rPr lang="en-US" sz="1800" dirty="0" err="1" smtClean="0"/>
              <a:t>ili</a:t>
            </a:r>
            <a:r>
              <a:rPr lang="en-US" sz="1800" dirty="0" smtClean="0"/>
              <a:t> grad </a:t>
            </a:r>
            <a:r>
              <a:rPr lang="en-US" sz="1800" dirty="0" err="1" smtClean="0"/>
              <a:t>koji</a:t>
            </a:r>
            <a:r>
              <a:rPr lang="en-US" sz="1800" dirty="0" smtClean="0"/>
              <a:t> </a:t>
            </a:r>
            <a:r>
              <a:rPr lang="en-US" sz="1800" dirty="0" err="1" smtClean="0"/>
              <a:t>ostaje</a:t>
            </a:r>
            <a:r>
              <a:rPr lang="en-US" sz="1800" dirty="0" smtClean="0"/>
              <a:t> </a:t>
            </a:r>
            <a:r>
              <a:rPr lang="en-US" sz="1800" dirty="0" err="1" smtClean="0"/>
              <a:t>budan</a:t>
            </a:r>
            <a:r>
              <a:rPr lang="en-US" sz="1800" dirty="0" smtClean="0"/>
              <a:t> </a:t>
            </a:r>
            <a:r>
              <a:rPr lang="en-US" sz="1800" dirty="0" err="1" smtClean="0"/>
              <a:t>celu</a:t>
            </a:r>
            <a:r>
              <a:rPr lang="en-US" sz="1800" dirty="0" smtClean="0"/>
              <a:t> </a:t>
            </a:r>
            <a:r>
              <a:rPr lang="en-US" sz="1800" dirty="0" err="1" smtClean="0"/>
              <a:t>noć</a:t>
            </a:r>
            <a:r>
              <a:rPr lang="en-US" sz="1800" dirty="0" smtClean="0"/>
              <a:t>, o </a:t>
            </a:r>
            <a:r>
              <a:rPr lang="en-US" sz="1800" dirty="0" err="1" smtClean="0"/>
              <a:t>čoveku</a:t>
            </a:r>
            <a:r>
              <a:rPr lang="en-US" sz="1800" dirty="0" smtClean="0"/>
              <a:t> </a:t>
            </a:r>
            <a:r>
              <a:rPr lang="en-US" sz="1800" dirty="0" err="1" smtClean="0"/>
              <a:t>koji</a:t>
            </a:r>
            <a:r>
              <a:rPr lang="en-US" sz="1800" dirty="0" smtClean="0"/>
              <a:t> </a:t>
            </a:r>
            <a:r>
              <a:rPr lang="en-US" sz="1800" dirty="0" err="1" smtClean="0"/>
              <a:t>ceo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čisti</a:t>
            </a:r>
            <a:r>
              <a:rPr lang="en-US" sz="1800" dirty="0" smtClean="0"/>
              <a:t> </a:t>
            </a:r>
            <a:r>
              <a:rPr lang="en-US" sz="1800" dirty="0" err="1" smtClean="0"/>
              <a:t>prozore</a:t>
            </a:r>
            <a:r>
              <a:rPr lang="en-US" sz="1800" dirty="0" smtClean="0"/>
              <a:t> </a:t>
            </a:r>
            <a:r>
              <a:rPr lang="en-US" sz="1800" dirty="0" err="1" smtClean="0"/>
              <a:t>automobila</a:t>
            </a:r>
            <a:r>
              <a:rPr lang="en-US" sz="1800" dirty="0" smtClean="0"/>
              <a:t>, a </a:t>
            </a:r>
            <a:r>
              <a:rPr lang="en-US" sz="1800" dirty="0" err="1" smtClean="0"/>
              <a:t>vlasnici</a:t>
            </a:r>
            <a:r>
              <a:rPr lang="en-US" sz="1800" dirty="0" smtClean="0"/>
              <a:t> u </a:t>
            </a:r>
            <a:r>
              <a:rPr lang="en-US" sz="1800" dirty="0" err="1" smtClean="0"/>
              <a:t>više</a:t>
            </a:r>
            <a:r>
              <a:rPr lang="en-US" sz="1800" dirty="0" smtClean="0"/>
              <a:t> </a:t>
            </a:r>
            <a:r>
              <a:rPr lang="en-US" sz="1800" dirty="0" err="1" smtClean="0"/>
              <a:t>slučaja</a:t>
            </a:r>
            <a:r>
              <a:rPr lang="en-US" sz="1800" dirty="0" smtClean="0"/>
              <a:t> mu ne </a:t>
            </a:r>
            <a:r>
              <a:rPr lang="en-US" sz="1800" dirty="0" err="1" smtClean="0"/>
              <a:t>plaćaju</a:t>
            </a:r>
            <a:r>
              <a:rPr lang="en-US" sz="1800" dirty="0" smtClean="0"/>
              <a:t>, o </a:t>
            </a:r>
            <a:r>
              <a:rPr lang="en-US" sz="1800" dirty="0" err="1" smtClean="0"/>
              <a:t>hrabrom</a:t>
            </a:r>
            <a:r>
              <a:rPr lang="en-US" sz="1800" dirty="0" smtClean="0"/>
              <a:t> </a:t>
            </a:r>
            <a:r>
              <a:rPr lang="en-US" sz="1800" dirty="0" err="1" smtClean="0"/>
              <a:t>čoveku</a:t>
            </a:r>
            <a:r>
              <a:rPr lang="en-US" sz="1800" dirty="0" smtClean="0"/>
              <a:t> </a:t>
            </a:r>
            <a:r>
              <a:rPr lang="en-US" sz="1800" dirty="0" err="1" smtClean="0"/>
              <a:t>koji</a:t>
            </a:r>
            <a:r>
              <a:rPr lang="en-US" sz="1800" dirty="0" smtClean="0"/>
              <a:t> </a:t>
            </a:r>
            <a:r>
              <a:rPr lang="en-US" sz="1800" dirty="0" err="1" smtClean="0"/>
              <a:t>rizikuje</a:t>
            </a:r>
            <a:r>
              <a:rPr lang="en-US" sz="1800" dirty="0" smtClean="0"/>
              <a:t> </a:t>
            </a:r>
            <a:r>
              <a:rPr lang="en-US" sz="1800" dirty="0" err="1" smtClean="0"/>
              <a:t>svoj</a:t>
            </a:r>
            <a:r>
              <a:rPr lang="en-US" sz="1800" dirty="0" smtClean="0"/>
              <a:t> </a:t>
            </a:r>
            <a:r>
              <a:rPr lang="en-US" sz="1800" dirty="0" err="1" smtClean="0"/>
              <a:t>život</a:t>
            </a:r>
            <a:r>
              <a:rPr lang="en-US" sz="1800" dirty="0" smtClean="0"/>
              <a:t> </a:t>
            </a:r>
            <a:r>
              <a:rPr lang="en-US" sz="1800" dirty="0" err="1" smtClean="0"/>
              <a:t>da</a:t>
            </a:r>
            <a:r>
              <a:rPr lang="en-US" sz="1800" dirty="0" smtClean="0"/>
              <a:t> bi </a:t>
            </a:r>
            <a:r>
              <a:rPr lang="en-US" sz="1800" dirty="0" err="1" smtClean="0"/>
              <a:t>spasio</a:t>
            </a:r>
            <a:r>
              <a:rPr lang="en-US" sz="1800" dirty="0" smtClean="0"/>
              <a:t> </a:t>
            </a:r>
            <a:r>
              <a:rPr lang="en-US" sz="1800" dirty="0" err="1" smtClean="0"/>
              <a:t>nekog</a:t>
            </a:r>
            <a:r>
              <a:rPr lang="en-US" sz="1800" dirty="0" smtClean="0"/>
              <a:t> </a:t>
            </a:r>
            <a:r>
              <a:rPr lang="en-US" sz="1800" dirty="0" err="1" smtClean="0"/>
              <a:t>drugog</a:t>
            </a:r>
            <a:r>
              <a:rPr lang="en-US" sz="1800" dirty="0" smtClean="0"/>
              <a:t>, o </a:t>
            </a:r>
            <a:r>
              <a:rPr lang="en-US" sz="1800" dirty="0" err="1" smtClean="0"/>
              <a:t>majci</a:t>
            </a:r>
            <a:r>
              <a:rPr lang="en-US" sz="1800" dirty="0" smtClean="0"/>
              <a:t> </a:t>
            </a:r>
            <a:r>
              <a:rPr lang="en-US" sz="1800" dirty="0" err="1" smtClean="0"/>
              <a:t>koja</a:t>
            </a:r>
            <a:r>
              <a:rPr lang="en-US" sz="1800" dirty="0" smtClean="0"/>
              <a:t> je </a:t>
            </a:r>
            <a:r>
              <a:rPr lang="en-US" sz="1800" dirty="0" err="1" smtClean="0"/>
              <a:t>izgubila</a:t>
            </a:r>
            <a:r>
              <a:rPr lang="en-US" sz="1800" dirty="0" smtClean="0"/>
              <a:t> </a:t>
            </a:r>
            <a:r>
              <a:rPr lang="en-US" sz="1800" dirty="0" err="1" smtClean="0"/>
              <a:t>mladost</a:t>
            </a:r>
            <a:r>
              <a:rPr lang="en-US" sz="1800" dirty="0" smtClean="0"/>
              <a:t> </a:t>
            </a:r>
            <a:r>
              <a:rPr lang="en-US" sz="1800" dirty="0" err="1" smtClean="0"/>
              <a:t>da</a:t>
            </a:r>
            <a:r>
              <a:rPr lang="en-US" sz="1800" dirty="0" smtClean="0"/>
              <a:t> bi </a:t>
            </a:r>
            <a:r>
              <a:rPr lang="en-US" sz="1800" dirty="0" err="1" smtClean="0"/>
              <a:t>školovala</a:t>
            </a:r>
            <a:r>
              <a:rPr lang="en-US" sz="1800" dirty="0" smtClean="0"/>
              <a:t> </a:t>
            </a:r>
            <a:r>
              <a:rPr lang="en-US" sz="1800" dirty="0" err="1" smtClean="0"/>
              <a:t>svoje</a:t>
            </a:r>
            <a:r>
              <a:rPr lang="sr-Latn-RS" sz="1800" dirty="0" smtClean="0"/>
              <a:t> </a:t>
            </a:r>
            <a:r>
              <a:rPr lang="en-US" sz="1800" dirty="0" err="1" smtClean="0"/>
              <a:t>dete</a:t>
            </a:r>
            <a:r>
              <a:rPr lang="en-US" sz="1800" dirty="0" smtClean="0"/>
              <a:t>, </a:t>
            </a:r>
            <a:r>
              <a:rPr lang="en-US" sz="1800" dirty="0" err="1" smtClean="0"/>
              <a:t>koje</a:t>
            </a:r>
            <a:r>
              <a:rPr lang="en-US" sz="1800" dirty="0" smtClean="0"/>
              <a:t> </a:t>
            </a:r>
            <a:r>
              <a:rPr lang="en-US" sz="1800" dirty="0" err="1" smtClean="0"/>
              <a:t>zatim</a:t>
            </a:r>
            <a:r>
              <a:rPr lang="en-US" sz="1800" dirty="0" smtClean="0"/>
              <a:t> </a:t>
            </a:r>
            <a:r>
              <a:rPr lang="en-US" sz="1800" dirty="0" err="1" smtClean="0"/>
              <a:t>postaje</a:t>
            </a:r>
            <a:r>
              <a:rPr lang="en-US" sz="1800" dirty="0" smtClean="0"/>
              <a:t> </a:t>
            </a:r>
            <a:r>
              <a:rPr lang="en-US" sz="1800" dirty="0" err="1" smtClean="0"/>
              <a:t>kriminalac</a:t>
            </a:r>
            <a:r>
              <a:rPr lang="en-US" sz="1800" dirty="0" smtClean="0"/>
              <a:t>...</a:t>
            </a:r>
            <a:r>
              <a:rPr lang="sr-Latn-RS" sz="18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 err="1" smtClean="0"/>
              <a:t>atraktivna</a:t>
            </a:r>
            <a:r>
              <a:rPr lang="en-US" i="1" dirty="0" smtClean="0"/>
              <a:t> </a:t>
            </a:r>
            <a:r>
              <a:rPr lang="en-US" i="1" dirty="0" err="1" smtClean="0"/>
              <a:t>kompozicija</a:t>
            </a:r>
            <a:r>
              <a:rPr lang="sr-Latn-RS" i="1" dirty="0" smtClean="0"/>
              <a:t> </a:t>
            </a:r>
            <a:endParaRPr lang="sr-Latn-RS" sz="1800" i="1" dirty="0" smtClean="0"/>
          </a:p>
          <a:p>
            <a:pPr marL="514350" indent="-514350">
              <a:buNone/>
            </a:pPr>
            <a:r>
              <a:rPr lang="sr-Latn-RS" sz="1800" i="1" dirty="0" smtClean="0"/>
              <a:t>-</a:t>
            </a:r>
            <a:r>
              <a:rPr lang="en-US" sz="1800" u="sng" dirty="0" err="1" smtClean="0"/>
              <a:t>uvod</a:t>
            </a:r>
            <a:r>
              <a:rPr lang="en-US" sz="1800" u="sng" dirty="0" smtClean="0"/>
              <a:t> (</a:t>
            </a:r>
            <a:r>
              <a:rPr lang="en-US" sz="1800" u="sng" dirty="0" err="1" smtClean="0"/>
              <a:t>ekspoziciju</a:t>
            </a:r>
            <a:r>
              <a:rPr lang="en-US" sz="1800" u="sng" dirty="0" smtClean="0"/>
              <a:t>) </a:t>
            </a:r>
            <a:r>
              <a:rPr lang="en-US" sz="1800" u="sng" dirty="0" err="1" smtClean="0"/>
              <a:t>priče</a:t>
            </a:r>
            <a:endParaRPr lang="sr-Latn-RS" sz="1800" i="1" u="sng" dirty="0" smtClean="0"/>
          </a:p>
          <a:p>
            <a:pPr marL="514350" indent="-514350">
              <a:buNone/>
            </a:pPr>
            <a:r>
              <a:rPr lang="sr-Latn-RS" sz="1800" i="1" dirty="0" smtClean="0"/>
              <a:t>-</a:t>
            </a:r>
            <a:r>
              <a:rPr lang="en-US" sz="1800" u="sng" dirty="0" err="1" smtClean="0"/>
              <a:t>konflikt</a:t>
            </a:r>
            <a:r>
              <a:rPr lang="en-US" sz="1800" u="sng" dirty="0" smtClean="0"/>
              <a:t> – </a:t>
            </a:r>
            <a:r>
              <a:rPr lang="en-US" sz="1800" u="sng" dirty="0" err="1" smtClean="0"/>
              <a:t>najava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intrige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ili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konflikta</a:t>
            </a:r>
            <a:r>
              <a:rPr lang="sr-Latn-RS" sz="1800" dirty="0" smtClean="0"/>
              <a:t>(</a:t>
            </a:r>
            <a:r>
              <a:rPr lang="en-US" sz="1800" dirty="0" err="1" smtClean="0"/>
              <a:t>kontradikcije</a:t>
            </a:r>
            <a:r>
              <a:rPr lang="en-US" sz="1800" dirty="0" smtClean="0"/>
              <a:t> </a:t>
            </a:r>
            <a:r>
              <a:rPr lang="en-US" sz="1800" dirty="0" err="1" smtClean="0"/>
              <a:t>između</a:t>
            </a:r>
            <a:r>
              <a:rPr lang="en-US" sz="1800" dirty="0" smtClean="0"/>
              <a:t> </a:t>
            </a:r>
            <a:r>
              <a:rPr lang="en-US" sz="1800" dirty="0" err="1" smtClean="0"/>
              <a:t>čoveka</a:t>
            </a:r>
            <a:r>
              <a:rPr lang="en-US" sz="1800" dirty="0" smtClean="0"/>
              <a:t> </a:t>
            </a:r>
            <a:r>
              <a:rPr lang="en-US" sz="1800" dirty="0" err="1" smtClean="0"/>
              <a:t>ili</a:t>
            </a:r>
            <a:r>
              <a:rPr lang="en-US" sz="1800" dirty="0" smtClean="0"/>
              <a:t> </a:t>
            </a:r>
            <a:r>
              <a:rPr lang="en-US" sz="1800" dirty="0" err="1" smtClean="0"/>
              <a:t>gurpe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društvenih</a:t>
            </a:r>
            <a:r>
              <a:rPr lang="sr-Latn-RS" sz="1800" dirty="0" smtClean="0"/>
              <a:t> </a:t>
            </a:r>
            <a:r>
              <a:rPr lang="en-US" sz="1800" dirty="0" err="1" smtClean="0"/>
              <a:t>normi</a:t>
            </a:r>
            <a:r>
              <a:rPr lang="en-US" sz="1800" dirty="0" smtClean="0"/>
              <a:t>. </a:t>
            </a:r>
            <a:r>
              <a:rPr lang="en-US" sz="1800" dirty="0" err="1" smtClean="0"/>
              <a:t>Ovde</a:t>
            </a:r>
            <a:r>
              <a:rPr lang="en-US" sz="1800" dirty="0" smtClean="0"/>
              <a:t> se </a:t>
            </a:r>
            <a:r>
              <a:rPr lang="en-US" sz="1800" dirty="0" err="1" smtClean="0"/>
              <a:t>predstavljaju</a:t>
            </a:r>
            <a:r>
              <a:rPr lang="en-US" sz="1800" dirty="0" smtClean="0"/>
              <a:t> </a:t>
            </a:r>
            <a:r>
              <a:rPr lang="en-US" sz="1800" dirty="0" err="1" smtClean="0"/>
              <a:t>dešavanja</a:t>
            </a:r>
            <a:r>
              <a:rPr lang="en-US" sz="1800" dirty="0" smtClean="0"/>
              <a:t>, </a:t>
            </a:r>
            <a:r>
              <a:rPr lang="en-US" sz="1800" dirty="0" err="1" smtClean="0"/>
              <a:t>situacije</a:t>
            </a:r>
            <a:r>
              <a:rPr lang="sr-Latn-RS" sz="1800" dirty="0" smtClean="0"/>
              <a:t>)</a:t>
            </a:r>
          </a:p>
          <a:p>
            <a:pPr marL="514350" indent="-514350">
              <a:buNone/>
            </a:pPr>
            <a:r>
              <a:rPr lang="sr-Latn-RS" sz="1800" i="1" dirty="0" smtClean="0"/>
              <a:t>-</a:t>
            </a:r>
            <a:r>
              <a:rPr lang="en-US" sz="1800" u="sng" dirty="0" err="1" smtClean="0"/>
              <a:t>razvoj</a:t>
            </a:r>
            <a:r>
              <a:rPr lang="en-US" sz="1800" u="sng" dirty="0" smtClean="0"/>
              <a:t> </a:t>
            </a:r>
            <a:r>
              <a:rPr lang="en-US" sz="1800" u="sng" dirty="0" err="1" smtClean="0"/>
              <a:t>događaja</a:t>
            </a:r>
            <a:r>
              <a:rPr lang="en-US" sz="1800" u="sng" dirty="0" smtClean="0"/>
              <a:t> </a:t>
            </a:r>
            <a:r>
              <a:rPr lang="sr-Latn-RS" sz="1800" dirty="0" smtClean="0"/>
              <a:t>(</a:t>
            </a:r>
            <a:r>
              <a:rPr lang="en-US" sz="1800" dirty="0" err="1" smtClean="0"/>
              <a:t>dalji</a:t>
            </a:r>
            <a:r>
              <a:rPr lang="en-US" sz="1800" dirty="0" smtClean="0"/>
              <a:t> </a:t>
            </a:r>
            <a:r>
              <a:rPr lang="en-US" sz="1800" dirty="0" err="1" smtClean="0"/>
              <a:t>tok</a:t>
            </a:r>
            <a:r>
              <a:rPr lang="en-US" sz="1800" dirty="0" smtClean="0"/>
              <a:t> </a:t>
            </a:r>
            <a:r>
              <a:rPr lang="en-US" sz="1800" dirty="0" err="1" smtClean="0"/>
              <a:t>događaja</a:t>
            </a:r>
            <a:r>
              <a:rPr lang="en-US" sz="1800" dirty="0" smtClean="0"/>
              <a:t>, </a:t>
            </a:r>
            <a:r>
              <a:rPr lang="en-US" sz="1800" dirty="0" err="1" smtClean="0"/>
              <a:t>problema</a:t>
            </a:r>
            <a:r>
              <a:rPr lang="en-US" sz="1800" dirty="0" smtClean="0"/>
              <a:t> </a:t>
            </a:r>
            <a:r>
              <a:rPr lang="en-US" sz="1800" dirty="0" err="1" smtClean="0"/>
              <a:t>ili</a:t>
            </a:r>
            <a:r>
              <a:rPr lang="en-US" sz="1800" dirty="0" smtClean="0"/>
              <a:t> </a:t>
            </a:r>
            <a:r>
              <a:rPr lang="en-US" sz="1800" dirty="0" err="1" smtClean="0"/>
              <a:t>konflikta</a:t>
            </a:r>
            <a:r>
              <a:rPr lang="sr-Latn-RS" sz="1800" dirty="0" smtClean="0"/>
              <a:t>)</a:t>
            </a:r>
          </a:p>
          <a:p>
            <a:pPr marL="514350" indent="-514350">
              <a:buNone/>
            </a:pPr>
            <a:r>
              <a:rPr lang="sr-Latn-RS" sz="1800" i="1" dirty="0" smtClean="0"/>
              <a:t>-</a:t>
            </a:r>
            <a:r>
              <a:rPr lang="en-US" sz="1800" u="sng" dirty="0" err="1" smtClean="0"/>
              <a:t>poent</a:t>
            </a:r>
            <a:r>
              <a:rPr lang="sr-Latn-RS" sz="1800" u="sng" dirty="0" smtClean="0"/>
              <a:t>a</a:t>
            </a:r>
            <a:r>
              <a:rPr lang="en-US" sz="1800" u="sng" dirty="0" smtClean="0"/>
              <a:t> </a:t>
            </a:r>
            <a:r>
              <a:rPr lang="sr-Latn-RS" sz="1800" dirty="0" smtClean="0"/>
              <a:t>(</a:t>
            </a:r>
            <a:r>
              <a:rPr lang="en-US" sz="1800" dirty="0" err="1" smtClean="0"/>
              <a:t>gde</a:t>
            </a:r>
            <a:r>
              <a:rPr lang="en-US" sz="1800" dirty="0" smtClean="0"/>
              <a:t> se </a:t>
            </a:r>
            <a:r>
              <a:rPr lang="en-US" sz="1800" dirty="0" err="1" smtClean="0"/>
              <a:t>naglašava</a:t>
            </a:r>
            <a:r>
              <a:rPr lang="en-US" sz="1800" dirty="0" smtClean="0"/>
              <a:t> </a:t>
            </a:r>
            <a:r>
              <a:rPr lang="en-US" sz="1800" dirty="0" err="1" smtClean="0"/>
              <a:t>glavna</a:t>
            </a:r>
            <a:r>
              <a:rPr lang="en-US" sz="1800" dirty="0" smtClean="0"/>
              <a:t> </a:t>
            </a:r>
            <a:r>
              <a:rPr lang="en-US" sz="1800" dirty="0" err="1" smtClean="0"/>
              <a:t>poruka</a:t>
            </a:r>
            <a:r>
              <a:rPr lang="en-US" sz="1800" dirty="0" smtClean="0"/>
              <a:t> </a:t>
            </a:r>
            <a:r>
              <a:rPr lang="en-US" sz="1800" dirty="0" err="1" smtClean="0"/>
              <a:t>reportaže</a:t>
            </a:r>
            <a:r>
              <a:rPr lang="en-US" sz="1800" dirty="0" smtClean="0"/>
              <a:t>, </a:t>
            </a:r>
            <a:r>
              <a:rPr lang="en-US" sz="1800" dirty="0" err="1" smtClean="0"/>
              <a:t>glavno</a:t>
            </a:r>
            <a:r>
              <a:rPr lang="en-US" sz="1800" dirty="0" smtClean="0"/>
              <a:t> </a:t>
            </a:r>
            <a:r>
              <a:rPr lang="en-US" sz="1800" dirty="0" err="1" smtClean="0"/>
              <a:t>mišljenje</a:t>
            </a:r>
            <a:r>
              <a:rPr lang="en-US" sz="1800" dirty="0" smtClean="0"/>
              <a:t>, </a:t>
            </a:r>
            <a:r>
              <a:rPr lang="en-US" sz="1800" dirty="0" err="1" smtClean="0"/>
              <a:t>emocija</a:t>
            </a:r>
            <a:r>
              <a:rPr lang="en-US" sz="1800" dirty="0" smtClean="0"/>
              <a:t>, </a:t>
            </a:r>
            <a:r>
              <a:rPr lang="en-US" sz="1800" dirty="0" err="1" smtClean="0"/>
              <a:t>briga</a:t>
            </a:r>
            <a:r>
              <a:rPr lang="sr-Latn-RS" sz="1800" dirty="0" smtClean="0"/>
              <a:t>)</a:t>
            </a:r>
          </a:p>
          <a:p>
            <a:pPr marL="514350" indent="-514350">
              <a:buNone/>
            </a:pPr>
            <a:endParaRPr lang="en-US" sz="1800" i="1" dirty="0" smtClean="0"/>
          </a:p>
          <a:p>
            <a:pPr marL="514350" indent="-514350">
              <a:buNone/>
            </a:pPr>
            <a:r>
              <a:rPr lang="sr-Latn-RS" i="1" dirty="0" smtClean="0"/>
              <a:t>3.   </a:t>
            </a:r>
            <a:r>
              <a:rPr lang="en-US" i="1" dirty="0" err="1" smtClean="0"/>
              <a:t>specifičan</a:t>
            </a:r>
            <a:r>
              <a:rPr lang="en-US" i="1" dirty="0" smtClean="0"/>
              <a:t> </a:t>
            </a:r>
            <a:r>
              <a:rPr lang="en-US" i="1" dirty="0" err="1" smtClean="0"/>
              <a:t>stil</a:t>
            </a:r>
            <a:r>
              <a:rPr lang="en-US" i="1" dirty="0" smtClean="0"/>
              <a:t> </a:t>
            </a:r>
            <a:r>
              <a:rPr lang="en-US" i="1" dirty="0" err="1" smtClean="0"/>
              <a:t>pisanja</a:t>
            </a:r>
            <a:r>
              <a:rPr lang="sr-Latn-RS" sz="1800" i="1" dirty="0" smtClean="0"/>
              <a:t>(opisi, </a:t>
            </a:r>
            <a:r>
              <a:rPr lang="sr-Latn-RS" sz="1800" i="1" dirty="0" smtClean="0"/>
              <a:t>dijalog-na Zapadu podela posla)</a:t>
            </a:r>
            <a:endParaRPr lang="en-US" sz="1800" i="1" dirty="0" smtClean="0"/>
          </a:p>
          <a:p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Latn-RS" dirty="0" smtClean="0"/>
          </a:p>
          <a:p>
            <a:pPr marL="514350" indent="-514350">
              <a:buFont typeface="+mj-lt"/>
              <a:buAutoNum type="arabicPeriod"/>
            </a:pPr>
            <a:endParaRPr lang="sr-Latn-RS" sz="4000" b="1" dirty="0" smtClean="0"/>
          </a:p>
          <a:p>
            <a:pPr marL="514350" indent="-514350">
              <a:buNone/>
            </a:pPr>
            <a:endParaRPr lang="sr-Latn-RS" sz="4000" b="1" dirty="0" smtClean="0"/>
          </a:p>
          <a:p>
            <a:pPr marL="514350" indent="-514350">
              <a:buNone/>
            </a:pPr>
            <a:endParaRPr lang="sr-Latn-RS" sz="4000" b="1" dirty="0" smtClean="0"/>
          </a:p>
          <a:p>
            <a:pPr marL="514350" indent="-514350">
              <a:buFont typeface="+mj-lt"/>
              <a:buAutoNum type="arabicPeriod"/>
            </a:pPr>
            <a:r>
              <a:rPr lang="sr-Latn-RS" sz="4000" b="1" dirty="0" smtClean="0"/>
              <a:t>DOBRE </a:t>
            </a:r>
            <a:r>
              <a:rPr lang="sr-Latn-RS" sz="2400" dirty="0" smtClean="0"/>
              <a:t>(</a:t>
            </a:r>
            <a:r>
              <a:rPr lang="sr-Latn-RS" sz="2400" smtClean="0"/>
              <a:t>kreiraju </a:t>
            </a:r>
            <a:r>
              <a:rPr lang="sr-Latn-RS" sz="2400" smtClean="0"/>
              <a:t>mišljenje-Klinton)</a:t>
            </a:r>
            <a:endParaRPr lang="sr-Latn-R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sr-Latn-RS" sz="4000" b="1" dirty="0" smtClean="0"/>
              <a:t> LOŠE </a:t>
            </a:r>
            <a:r>
              <a:rPr lang="sr-Latn-RS" sz="2400" dirty="0" smtClean="0"/>
              <a:t>(njih niko ne primeti)</a:t>
            </a:r>
            <a:endParaRPr lang="en-US" sz="2400" dirty="0" smtClean="0"/>
          </a:p>
          <a:p>
            <a:pPr>
              <a:buNone/>
            </a:pPr>
            <a:endParaRPr lang="sr-Latn-RS" dirty="0" smtClean="0"/>
          </a:p>
        </p:txBody>
      </p:sp>
      <p:pic>
        <p:nvPicPr>
          <p:cNvPr id="4" name="Picture 3" descr="images-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600"/>
            <a:ext cx="1971675" cy="2667000"/>
          </a:xfrm>
          <a:prstGeom prst="rect">
            <a:avLst/>
          </a:prstGeom>
        </p:spPr>
      </p:pic>
      <p:pic>
        <p:nvPicPr>
          <p:cNvPr id="5" name="Picture 4" descr="images-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1066800"/>
            <a:ext cx="2047875" cy="2238375"/>
          </a:xfrm>
          <a:prstGeom prst="rect">
            <a:avLst/>
          </a:prstGeom>
        </p:spPr>
      </p:pic>
      <p:pic>
        <p:nvPicPr>
          <p:cNvPr id="6" name="Picture 5" descr="images-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1371600"/>
            <a:ext cx="3171825" cy="1819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16764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8800" dirty="0" smtClean="0"/>
              <a:t>+</a:t>
            </a:r>
            <a:endParaRPr lang="en-US" sz="8800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1676400"/>
            <a:ext cx="83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8800" dirty="0" smtClean="0"/>
              <a:t>=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blog.iso50.com/wp-content/uploads/2011/01/paik_with_tv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22"/>
            <a:ext cx="9153770" cy="57864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228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 smtClean="0"/>
              <a:t>VIRTOUZ TEKSTA VS VIRTOUZ SLIKE I ZVUKA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sr-Latn-RS" dirty="0" smtClean="0">
                <a:solidFill>
                  <a:srgbClr val="FF0000"/>
                </a:solidFill>
              </a:rPr>
              <a:t>Č </a:t>
            </a:r>
            <a:r>
              <a:rPr lang="sr-Latn-RS" dirty="0" smtClean="0">
                <a:solidFill>
                  <a:srgbClr val="CC0000"/>
                </a:solidFill>
              </a:rPr>
              <a:t>L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Latn-RS" dirty="0" smtClean="0">
                <a:solidFill>
                  <a:srgbClr val="FF5050"/>
                </a:solidFill>
              </a:rPr>
              <a:t>A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sr-Latn-RS" dirty="0" smtClean="0">
                <a:solidFill>
                  <a:srgbClr val="CC3300"/>
                </a:solidFill>
              </a:rPr>
              <a:t>N</a:t>
            </a:r>
            <a:r>
              <a:rPr lang="sr-Latn-RS" dirty="0" smtClean="0">
                <a:solidFill>
                  <a:srgbClr val="FF0000"/>
                </a:solidFill>
              </a:rPr>
              <a:t> A </a:t>
            </a:r>
            <a:r>
              <a:rPr lang="sr-Latn-RS" dirty="0" smtClean="0">
                <a:solidFill>
                  <a:srgbClr val="7E0000"/>
                </a:solidFill>
              </a:rPr>
              <a:t>K</a:t>
            </a:r>
            <a:endParaRPr lang="en-US" dirty="0">
              <a:solidFill>
                <a:srgbClr val="7E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sz="2400" dirty="0" smtClean="0"/>
              <a:t>Analitika + Šta dalje?</a:t>
            </a:r>
            <a:endParaRPr lang="sr-Latn-RS" sz="2400" dirty="0" smtClean="0"/>
          </a:p>
          <a:p>
            <a:r>
              <a:rPr lang="en-US" sz="2400" dirty="0" smtClean="0"/>
              <a:t>S</a:t>
            </a:r>
            <a:r>
              <a:rPr lang="sr-Latn-RS" sz="2400" dirty="0" smtClean="0"/>
              <a:t>adrži sve ostale oblike novinarskog izražavanja</a:t>
            </a:r>
          </a:p>
          <a:p>
            <a:r>
              <a:rPr lang="en-US" sz="2400" dirty="0" smtClean="0"/>
              <a:t>U</a:t>
            </a:r>
            <a:r>
              <a:rPr lang="sr-Latn-RS" sz="2400" dirty="0" smtClean="0"/>
              <a:t> ozbiljnoj dnevnoj, njusmagazinima i periodici</a:t>
            </a:r>
          </a:p>
          <a:p>
            <a:r>
              <a:rPr lang="en-US" sz="2400" dirty="0" smtClean="0"/>
              <a:t>O</a:t>
            </a:r>
            <a:r>
              <a:rPr lang="sr-Latn-RS" sz="2400" dirty="0" smtClean="0"/>
              <a:t>d sredine XXv počinju da se specijalizuju novinari</a:t>
            </a:r>
          </a:p>
          <a:p>
            <a:r>
              <a:rPr lang="en-US" sz="2400" dirty="0" smtClean="0"/>
              <a:t>N</a:t>
            </a:r>
            <a:r>
              <a:rPr lang="sr-Latn-RS" sz="2400" dirty="0" smtClean="0"/>
              <a:t>aučna,detektivska istraživanja</a:t>
            </a:r>
          </a:p>
          <a:p>
            <a:r>
              <a:rPr lang="en-US" sz="2400" dirty="0" smtClean="0"/>
              <a:t>P</a:t>
            </a:r>
            <a:r>
              <a:rPr lang="sr-Latn-RS" sz="2400" dirty="0" smtClean="0"/>
              <a:t>un naslovni blok</a:t>
            </a:r>
          </a:p>
          <a:p>
            <a:endParaRPr lang="sr-Latn-RS" sz="2400" dirty="0" smtClean="0"/>
          </a:p>
          <a:p>
            <a:pPr>
              <a:buNone/>
            </a:pPr>
            <a:r>
              <a:rPr lang="sr-Latn-RS" sz="2400" i="1" dirty="0" smtClean="0"/>
              <a:t>KOMPOZICIJA:</a:t>
            </a:r>
          </a:p>
          <a:p>
            <a:pPr>
              <a:buNone/>
            </a:pPr>
            <a:r>
              <a:rPr lang="sr-Latn-RS" sz="2400" dirty="0" smtClean="0"/>
              <a:t>-slika situacije(na početku udarna rečenica)</a:t>
            </a:r>
          </a:p>
          <a:p>
            <a:pPr>
              <a:buNone/>
            </a:pPr>
            <a:r>
              <a:rPr lang="sr-Latn-RS" sz="2400" dirty="0" smtClean="0"/>
              <a:t>-analiza(za i protiv)</a:t>
            </a:r>
          </a:p>
          <a:p>
            <a:pPr>
              <a:buNone/>
            </a:pPr>
            <a:r>
              <a:rPr lang="sr-Latn-RS" sz="2400" dirty="0" smtClean="0"/>
              <a:t>zaključak(pitanje,prognoza,zaključak)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endParaRPr lang="sr-Latn-RS" sz="6000" dirty="0" smtClean="0"/>
          </a:p>
          <a:p>
            <a:pPr algn="ctr" eaLnBrk="1" hangingPunct="1">
              <a:buFont typeface="Wingdings 3" pitchFamily="18" charset="2"/>
              <a:buNone/>
              <a:defRPr/>
            </a:pPr>
            <a:endParaRPr lang="sr-Latn-RS" sz="6000" b="1" dirty="0" smtClean="0">
              <a:solidFill>
                <a:schemeClr val="bg1"/>
              </a:solidFill>
            </a:endParaRPr>
          </a:p>
          <a:p>
            <a:pPr algn="ctr" eaLnBrk="1" hangingPunct="1">
              <a:buFont typeface="Wingdings 3" pitchFamily="18" charset="2"/>
              <a:buNone/>
              <a:defRPr/>
            </a:pPr>
            <a:r>
              <a:rPr lang="sr-Latn-RS" sz="6000" b="1" dirty="0" smtClean="0">
                <a:solidFill>
                  <a:schemeClr val="bg1"/>
                </a:solidFill>
              </a:rPr>
              <a:t>HVALA NA PAŽNJI !</a:t>
            </a:r>
          </a:p>
          <a:p>
            <a:pPr algn="ctr" eaLnBrk="1" hangingPunct="1">
              <a:buFont typeface="Wingdings 3" pitchFamily="18" charset="2"/>
              <a:buNone/>
              <a:defRPr/>
            </a:pPr>
            <a:endParaRPr lang="sr-Latn-RS" sz="6000" b="1" dirty="0" smtClean="0">
              <a:solidFill>
                <a:schemeClr val="bg1"/>
              </a:solidFill>
            </a:endParaRPr>
          </a:p>
          <a:p>
            <a:pPr algn="ctr" eaLnBrk="1" hangingPunct="1">
              <a:buFont typeface="Wingdings 3" pitchFamily="18" charset="2"/>
              <a:buNone/>
              <a:defRPr/>
            </a:pPr>
            <a:r>
              <a:rPr lang="sr-Latn-RS" sz="2800" b="1" dirty="0" smtClean="0">
                <a:solidFill>
                  <a:schemeClr val="bg1"/>
                </a:solidFill>
              </a:rPr>
              <a:t>novinarskaradionica@gmail.com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403</TotalTime>
  <Words>349</Words>
  <Application>Microsoft Office PowerPoint</Application>
  <PresentationFormat>On-screen Show (4:3)</PresentationFormat>
  <Paragraphs>60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reportaža</vt:lpstr>
      <vt:lpstr>Slide 3</vt:lpstr>
      <vt:lpstr>USPEŠNA REPORTAŽA:</vt:lpstr>
      <vt:lpstr>Slide 5</vt:lpstr>
      <vt:lpstr>Slide 6</vt:lpstr>
      <vt:lpstr>Č L A N A K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Ivana</dc:creator>
  <cp:lastModifiedBy>Ivana</cp:lastModifiedBy>
  <cp:revision>36</cp:revision>
  <dcterms:created xsi:type="dcterms:W3CDTF">2014-07-09T20:47:18Z</dcterms:created>
  <dcterms:modified xsi:type="dcterms:W3CDTF">2014-07-11T17:21:17Z</dcterms:modified>
</cp:coreProperties>
</file>